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02" r:id="rId1"/>
  </p:sldMasterIdLst>
  <p:notesMasterIdLst>
    <p:notesMasterId r:id="rId23"/>
  </p:notesMasterIdLst>
  <p:sldIdLst>
    <p:sldId id="465" r:id="rId2"/>
    <p:sldId id="473" r:id="rId3"/>
    <p:sldId id="470" r:id="rId4"/>
    <p:sldId id="481" r:id="rId5"/>
    <p:sldId id="485" r:id="rId6"/>
    <p:sldId id="486" r:id="rId7"/>
    <p:sldId id="475" r:id="rId8"/>
    <p:sldId id="484" r:id="rId9"/>
    <p:sldId id="483" r:id="rId10"/>
    <p:sldId id="479" r:id="rId11"/>
    <p:sldId id="482" r:id="rId12"/>
    <p:sldId id="492" r:id="rId13"/>
    <p:sldId id="495" r:id="rId14"/>
    <p:sldId id="491" r:id="rId15"/>
    <p:sldId id="493" r:id="rId16"/>
    <p:sldId id="488" r:id="rId17"/>
    <p:sldId id="496" r:id="rId18"/>
    <p:sldId id="494" r:id="rId19"/>
    <p:sldId id="356" r:id="rId20"/>
    <p:sldId id="391" r:id="rId21"/>
    <p:sldId id="264" r:id="rId22"/>
  </p:sldIdLst>
  <p:sldSz cx="9144000" cy="5715000" type="screen16x10"/>
  <p:notesSz cx="6858000" cy="99472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OBATON" initials="NO" lastIdx="2" clrIdx="0"/>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6A965F"/>
    <a:srgbClr val="BDAC9C"/>
    <a:srgbClr val="CAB5A2"/>
    <a:srgbClr val="33CC33"/>
    <a:srgbClr val="8D1774"/>
    <a:srgbClr val="EBEE7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9280" autoAdjust="0"/>
  </p:normalViewPr>
  <p:slideViewPr>
    <p:cSldViewPr>
      <p:cViewPr varScale="1">
        <p:scale>
          <a:sx n="103" d="100"/>
          <a:sy n="103" d="100"/>
        </p:scale>
        <p:origin x="739" y="96"/>
      </p:cViewPr>
      <p:guideLst>
        <p:guide orient="horz" pos="2208"/>
        <p:guide pos="288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08"/>
      </p:cViewPr>
      <p:guideLst>
        <p:guide orient="horz" pos="313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364"/>
          </a:xfrm>
          <a:prstGeom prst="rect">
            <a:avLst/>
          </a:prstGeom>
        </p:spPr>
        <p:txBody>
          <a:bodyPr vert="horz" lIns="91429" tIns="45714" rIns="91429" bIns="45714"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97364"/>
          </a:xfrm>
          <a:prstGeom prst="rect">
            <a:avLst/>
          </a:prstGeom>
        </p:spPr>
        <p:txBody>
          <a:bodyPr vert="horz" lIns="91429" tIns="45714" rIns="91429" bIns="45714" rtlCol="0"/>
          <a:lstStyle>
            <a:lvl1pPr algn="r">
              <a:defRPr sz="1200"/>
            </a:lvl1pPr>
          </a:lstStyle>
          <a:p>
            <a:fld id="{25F56BAD-A87D-4035-A8CE-189ADCF6C4A3}" type="datetimeFigureOut">
              <a:rPr lang="fr-FR" smtClean="0"/>
              <a:t>01/03/2023</a:t>
            </a:fld>
            <a:endParaRPr lang="fr-FR"/>
          </a:p>
        </p:txBody>
      </p:sp>
      <p:sp>
        <p:nvSpPr>
          <p:cNvPr id="4" name="Espace réservé de l'image des diapositives 3"/>
          <p:cNvSpPr>
            <a:spLocks noGrp="1" noRot="1" noChangeAspect="1"/>
          </p:cNvSpPr>
          <p:nvPr>
            <p:ph type="sldImg" idx="2"/>
          </p:nvPr>
        </p:nvSpPr>
        <p:spPr>
          <a:xfrm>
            <a:off x="444500" y="746125"/>
            <a:ext cx="5969000" cy="3730625"/>
          </a:xfrm>
          <a:prstGeom prst="rect">
            <a:avLst/>
          </a:prstGeom>
          <a:noFill/>
          <a:ln w="12700">
            <a:solidFill>
              <a:prstClr val="black"/>
            </a:solidFill>
          </a:ln>
        </p:spPr>
        <p:txBody>
          <a:bodyPr vert="horz" lIns="91429" tIns="45714" rIns="91429" bIns="45714" rtlCol="0" anchor="ctr"/>
          <a:lstStyle/>
          <a:p>
            <a:endParaRPr lang="fr-FR"/>
          </a:p>
        </p:txBody>
      </p:sp>
      <p:sp>
        <p:nvSpPr>
          <p:cNvPr id="5" name="Espace réservé des commentaires 4"/>
          <p:cNvSpPr>
            <a:spLocks noGrp="1"/>
          </p:cNvSpPr>
          <p:nvPr>
            <p:ph type="body" sz="quarter" idx="3"/>
          </p:nvPr>
        </p:nvSpPr>
        <p:spPr>
          <a:xfrm>
            <a:off x="685801" y="4724957"/>
            <a:ext cx="5486400" cy="4476274"/>
          </a:xfrm>
          <a:prstGeom prst="rect">
            <a:avLst/>
          </a:prstGeom>
        </p:spPr>
        <p:txBody>
          <a:bodyPr vert="horz" lIns="91429" tIns="45714" rIns="91429" bIns="4571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8185"/>
            <a:ext cx="2971800" cy="497364"/>
          </a:xfrm>
          <a:prstGeom prst="rect">
            <a:avLst/>
          </a:prstGeom>
        </p:spPr>
        <p:txBody>
          <a:bodyPr vert="horz" lIns="91429" tIns="45714" rIns="91429" bIns="4571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4" y="9448185"/>
            <a:ext cx="2971800" cy="497364"/>
          </a:xfrm>
          <a:prstGeom prst="rect">
            <a:avLst/>
          </a:prstGeom>
        </p:spPr>
        <p:txBody>
          <a:bodyPr vert="horz" lIns="91429" tIns="45714" rIns="91429" bIns="45714" rtlCol="0" anchor="b"/>
          <a:lstStyle>
            <a:lvl1pPr algn="r">
              <a:defRPr sz="1200"/>
            </a:lvl1pPr>
          </a:lstStyle>
          <a:p>
            <a:fld id="{BA2A5FF9-3409-411C-93A6-6FE8502339F2}" type="slidenum">
              <a:rPr lang="fr-FR" smtClean="0"/>
              <a:t>‹N°›</a:t>
            </a:fld>
            <a:endParaRPr lang="fr-FR"/>
          </a:p>
        </p:txBody>
      </p:sp>
    </p:spTree>
    <p:extLst>
      <p:ext uri="{BB962C8B-B14F-4D97-AF65-F5344CB8AC3E}">
        <p14:creationId xmlns:p14="http://schemas.microsoft.com/office/powerpoint/2010/main" val="203752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2A5FF9-3409-411C-93A6-6FE8502339F2}" type="slidenum">
              <a:rPr lang="fr-FR" smtClean="0"/>
              <a:t>21</a:t>
            </a:fld>
            <a:endParaRPr lang="fr-FR"/>
          </a:p>
        </p:txBody>
      </p:sp>
    </p:spTree>
    <p:extLst>
      <p:ext uri="{BB962C8B-B14F-4D97-AF65-F5344CB8AC3E}">
        <p14:creationId xmlns:p14="http://schemas.microsoft.com/office/powerpoint/2010/main" val="281388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fr-FR"/>
              <a:t>Modifiez le style du titre</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3DC906C-D092-4949-B7CC-FA45C0F447A1}"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2171225786"/>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fr-FR"/>
              <a:t>Modifiez le style du titre</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3DC906C-D092-4949-B7CC-FA45C0F447A1}"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45181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3DC906C-D092-4949-B7CC-FA45C0F447A1}"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1AEDF6AF-4B99-4D65-822B-22E97FDF523B}" type="slidenum">
              <a:rPr lang="fr-FR" smtClean="0"/>
              <a:t>‹N°›</a:t>
            </a:fld>
            <a:endParaRPr lang="fr-FR"/>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274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fr-FR"/>
              <a:t>Modifiez le style du titre</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3DC906C-D092-4949-B7CC-FA45C0F447A1}"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2831829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3DC906C-D092-4949-B7CC-FA45C0F447A1}"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1AEDF6AF-4B99-4D65-822B-22E97FDF523B}" type="slidenum">
              <a:rPr lang="fr-FR" smtClean="0"/>
              <a:t>‹N°›</a:t>
            </a:fld>
            <a:endParaRPr lang="fr-FR"/>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fr-FR"/>
              <a:t>Modifiez le style du titre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3DC906C-D092-4949-B7CC-FA45C0F447A1}"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360410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DC906C-D092-4949-B7CC-FA45C0F447A1}"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669637845"/>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DC906C-D092-4949-B7CC-FA45C0F447A1}"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3382323602"/>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fr-FR"/>
              <a:t>Modifiez le style du titre</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DC906C-D092-4949-B7CC-FA45C0F447A1}"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931480052"/>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fr-FR"/>
              <a:t>Modifiez le style du titre</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3DC906C-D092-4949-B7CC-FA45C0F447A1}" type="datetimeFigureOut">
              <a:rPr lang="fr-FR" smtClean="0"/>
              <a:t>01/03/2023</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2329967901"/>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DC906C-D092-4949-B7CC-FA45C0F447A1}"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4261876265"/>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3DC906C-D092-4949-B7CC-FA45C0F447A1}" type="datetimeFigureOut">
              <a:rPr lang="fr-FR" smtClean="0"/>
              <a:t>01/03/2023</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3230211714"/>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3DC906C-D092-4949-B7CC-FA45C0F447A1}" type="datetimeFigureOut">
              <a:rPr lang="fr-FR" smtClean="0"/>
              <a:t>01/03/2023</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2664455831"/>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C906C-D092-4949-B7CC-FA45C0F447A1}" type="datetimeFigureOut">
              <a:rPr lang="fr-FR" smtClean="0"/>
              <a:t>01/03/2023</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3819393380"/>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fr-FR"/>
              <a:t>Modifiez le style du titre</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B3DC906C-D092-4949-B7CC-FA45C0F447A1}"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2963085448"/>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Date Placeholder 4"/>
          <p:cNvSpPr>
            <a:spLocks noGrp="1"/>
          </p:cNvSpPr>
          <p:nvPr>
            <p:ph type="dt" sz="half" idx="10"/>
          </p:nvPr>
        </p:nvSpPr>
        <p:spPr/>
        <p:txBody>
          <a:bodyPr/>
          <a:lstStyle/>
          <a:p>
            <a:fld id="{B3DC906C-D092-4949-B7CC-FA45C0F447A1}" type="datetimeFigureOut">
              <a:rPr lang="fr-FR" smtClean="0"/>
              <a:t>01/03/2023</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1AEDF6AF-4B99-4D65-822B-22E97FDF523B}" type="slidenum">
              <a:rPr lang="fr-FR" smtClean="0"/>
              <a:t>‹N°›</a:t>
            </a:fld>
            <a:endParaRPr lang="fr-FR"/>
          </a:p>
        </p:txBody>
      </p:sp>
    </p:spTree>
    <p:extLst>
      <p:ext uri="{BB962C8B-B14F-4D97-AF65-F5344CB8AC3E}">
        <p14:creationId xmlns:p14="http://schemas.microsoft.com/office/powerpoint/2010/main" val="3582944451"/>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31"/>
            <a:ext cx="1767506" cy="5710913"/>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B3DC906C-D092-4949-B7CC-FA45C0F447A1}" type="datetimeFigureOut">
              <a:rPr lang="fr-FR" smtClean="0"/>
              <a:t>01/03/2023</a:t>
            </a:fld>
            <a:endParaRPr lang="fr-FR"/>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1AEDF6AF-4B99-4D65-822B-22E97FDF523B}" type="slidenum">
              <a:rPr lang="fr-FR" smtClean="0"/>
              <a:t>‹N°›</a:t>
            </a:fld>
            <a:endParaRPr lang="fr-FR"/>
          </a:p>
        </p:txBody>
      </p:sp>
    </p:spTree>
    <p:extLst>
      <p:ext uri="{BB962C8B-B14F-4D97-AF65-F5344CB8AC3E}">
        <p14:creationId xmlns:p14="http://schemas.microsoft.com/office/powerpoint/2010/main" val="1259071358"/>
      </p:ext>
    </p:extLst>
  </p:cSld>
  <p:clrMap bg1="lt1" tx1="dk1" bg2="lt2" tx2="dk2" accent1="accent1" accent2="accent2" accent3="accent3" accent4="accent4" accent5="accent5" accent6="accent6" hlink="hlink" folHlink="folHlink"/>
  <p:sldLayoutIdLst>
    <p:sldLayoutId id="2147485103" r:id="rId1"/>
    <p:sldLayoutId id="2147485104" r:id="rId2"/>
    <p:sldLayoutId id="2147485105" r:id="rId3"/>
    <p:sldLayoutId id="2147485106" r:id="rId4"/>
    <p:sldLayoutId id="2147485107" r:id="rId5"/>
    <p:sldLayoutId id="2147485108" r:id="rId6"/>
    <p:sldLayoutId id="2147485109" r:id="rId7"/>
    <p:sldLayoutId id="2147485110" r:id="rId8"/>
    <p:sldLayoutId id="2147485111" r:id="rId9"/>
    <p:sldLayoutId id="2147485112" r:id="rId10"/>
    <p:sldLayoutId id="2147485113" r:id="rId11"/>
    <p:sldLayoutId id="2147485114" r:id="rId12"/>
    <p:sldLayoutId id="2147485115" r:id="rId13"/>
    <p:sldLayoutId id="2147485116" r:id="rId14"/>
    <p:sldLayoutId id="2147485117" r:id="rId15"/>
    <p:sldLayoutId id="2147485118" r:id="rId16"/>
  </p:sldLayoutIdLst>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txStyles>
    <p:titleStyle>
      <a:lvl1pPr algn="l" defTabSz="342900" rtl="0" eaLnBrk="1" latinLnBrk="0" hangingPunct="1">
        <a:spcBef>
          <a:spcPct val="0"/>
        </a:spcBef>
        <a:buNone/>
        <a:defRPr sz="27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IqjZpGvybh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ccueil@teresaenmorinie.fr" TargetMode="External"/><Relationship Id="rId2" Type="http://schemas.openxmlformats.org/officeDocument/2006/relationships/hyperlink" Target="mailto:quipepastorale@teresaenmorinie.f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donnons-arras.catholique.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hyperlink" Target="mailto:accueil@teresaenmorinie.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55575" y="89609"/>
            <a:ext cx="5712570" cy="430887"/>
          </a:xfrm>
          <a:prstGeom prst="rect">
            <a:avLst/>
          </a:prstGeom>
          <a:effectLst/>
        </p:spPr>
        <p:style>
          <a:lnRef idx="0">
            <a:scrgbClr r="0" g="0" b="0"/>
          </a:lnRef>
          <a:fillRef idx="1002">
            <a:schemeClr val="lt2"/>
          </a:fillRef>
          <a:effectRef idx="0">
            <a:scrgbClr r="0" g="0" b="0"/>
          </a:effectRef>
          <a:fontRef idx="major"/>
        </p:style>
        <p:txBody>
          <a:bodyPr wrap="square">
            <a:spAutoFit/>
          </a:bodyPr>
          <a:lstStyle/>
          <a:p>
            <a:r>
              <a:rPr lang="fr" sz="2200" b="1" dirty="0">
                <a:latin typeface="Footlight MT Light" panose="0204060206030A020304" pitchFamily="18" charset="0"/>
                <a:ea typeface="Caveat"/>
                <a:cs typeface="Caveat"/>
                <a:sym typeface="Caveat"/>
              </a:rPr>
              <a:t>Paroisse  Sainte Mère TERESA en Morinie</a:t>
            </a:r>
            <a:endParaRPr lang="fr-FR" sz="2200" dirty="0">
              <a:latin typeface="Footlight MT Light" panose="0204060206030A020304" pitchFamily="18" charset="0"/>
            </a:endParaRPr>
          </a:p>
        </p:txBody>
      </p:sp>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 name="AutoShape 2" descr="20201027_20104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AutoShape 4" descr="20201027_201042.jpg"/>
          <p:cNvSpPr>
            <a:spLocks noChangeAspect="1" noChangeArrowheads="1"/>
          </p:cNvSpPr>
          <p:nvPr/>
        </p:nvSpPr>
        <p:spPr bwMode="auto">
          <a:xfrm>
            <a:off x="460374" y="160337"/>
            <a:ext cx="425564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0" name="AutoShape 4" descr="Homélie du 26 novembre 2017 ( Mt 25, 31-46) – Portail catholique suiss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 name="AutoShape 6" descr="Homélie du 26 novembre 2017 ( Mt 25, 31-46) – Portail catholique suiss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2" name="AutoShape 8" descr="Gloire à Toi, Source de toute joie (avec paroles/with lyrics) - YouTube"/>
          <p:cNvSpPr>
            <a:spLocks noChangeAspect="1" noChangeArrowheads="1"/>
          </p:cNvSpPr>
          <p:nvPr/>
        </p:nvSpPr>
        <p:spPr bwMode="auto">
          <a:xfrm>
            <a:off x="848079" y="5953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AutoShape 2" descr="Chants de l'Emmanuel - Que vienne ton règne [avec paroles] - YouTube"/>
          <p:cNvSpPr>
            <a:spLocks noChangeAspect="1" noChangeArrowheads="1"/>
          </p:cNvSpPr>
          <p:nvPr/>
        </p:nvSpPr>
        <p:spPr bwMode="auto">
          <a:xfrm>
            <a:off x="1037981" y="7748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Quel est le sens des couronnes de l'Avent ? - La lumière de Noël"/>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 name="ZoneTexte 14"/>
          <p:cNvSpPr txBox="1"/>
          <p:nvPr/>
        </p:nvSpPr>
        <p:spPr>
          <a:xfrm>
            <a:off x="1069975" y="567788"/>
            <a:ext cx="4150097" cy="307777"/>
          </a:xfrm>
          <a:prstGeom prst="rect">
            <a:avLst/>
          </a:prstGeom>
          <a:noFill/>
        </p:spPr>
        <p:txBody>
          <a:bodyPr wrap="square" rtlCol="0">
            <a:spAutoFit/>
          </a:bodyPr>
          <a:lstStyle/>
          <a:p>
            <a:r>
              <a:rPr lang="fr-FR" sz="1400" b="1" dirty="0">
                <a:latin typeface="Book Antiqua" panose="02040602050305030304" pitchFamily="18" charset="0"/>
              </a:rPr>
              <a:t>Lettre d’infos paroissiales  du 28 février  2023</a:t>
            </a:r>
          </a:p>
        </p:txBody>
      </p:sp>
      <p:sp>
        <p:nvSpPr>
          <p:cNvPr id="13" name="Rectangle 12"/>
          <p:cNvSpPr/>
          <p:nvPr/>
        </p:nvSpPr>
        <p:spPr>
          <a:xfrm>
            <a:off x="35496" y="1074737"/>
            <a:ext cx="9108504" cy="4524315"/>
          </a:xfrm>
          <a:prstGeom prst="rect">
            <a:avLst/>
          </a:prstGeom>
        </p:spPr>
        <p:txBody>
          <a:bodyPr wrap="square">
            <a:spAutoFit/>
          </a:bodyPr>
          <a:lstStyle/>
          <a:p>
            <a:pPr>
              <a:spcAft>
                <a:spcPts val="0"/>
              </a:spcAft>
            </a:pPr>
            <a:r>
              <a:rPr lang="fr-BE" sz="1200" b="1" dirty="0">
                <a:latin typeface="Book Antiqua" panose="02040602050305030304" pitchFamily="18" charset="0"/>
                <a:ea typeface="Times New Roman" panose="02020603050405020304" pitchFamily="18" charset="0"/>
              </a:rPr>
              <a:t>Chers amis,   </a:t>
            </a:r>
          </a:p>
          <a:p>
            <a:endParaRPr lang="fr-BE" sz="1200" b="1" dirty="0">
              <a:latin typeface="Book Antiqua" panose="02040602050305030304" pitchFamily="18" charset="0"/>
            </a:endParaRPr>
          </a:p>
          <a:p>
            <a:r>
              <a:rPr lang="fr-FR" sz="1200" b="1" dirty="0">
                <a:latin typeface="Book Antiqua" panose="02040602050305030304" pitchFamily="18" charset="0"/>
              </a:rPr>
              <a:t>Il y a une semaine, nous prenions ensemble la route vers Pâques. </a:t>
            </a:r>
          </a:p>
          <a:p>
            <a:r>
              <a:rPr lang="fr-FR" sz="1200" b="1" dirty="0">
                <a:latin typeface="Book Antiqua" panose="02040602050305030304" pitchFamily="18" charset="0"/>
              </a:rPr>
              <a:t>« Revenez à moi de tout votre cœur ! »  </a:t>
            </a:r>
          </a:p>
          <a:p>
            <a:endParaRPr lang="fr-FR" sz="1200" b="1" dirty="0">
              <a:latin typeface="Book Antiqua" panose="02040602050305030304" pitchFamily="18" charset="0"/>
            </a:endParaRPr>
          </a:p>
          <a:p>
            <a:r>
              <a:rPr lang="fr-FR" sz="1200" b="1" dirty="0">
                <a:latin typeface="Book Antiqua" panose="02040602050305030304" pitchFamily="18" charset="0"/>
              </a:rPr>
              <a:t>En recevant les Cendres,  nous avons accueilli l’immense amour de Dieu pour nous,                                                                                                           nous nous sommes reconnus pécheurs en face de cet amour. </a:t>
            </a:r>
          </a:p>
          <a:p>
            <a:r>
              <a:rPr lang="fr-FR" sz="1200" b="1" dirty="0">
                <a:latin typeface="Book Antiqua" panose="02040602050305030304" pitchFamily="18" charset="0"/>
              </a:rPr>
              <a:t>Nous sommes invités à découvrir, que sous la cendre de nos vies, </a:t>
            </a:r>
          </a:p>
          <a:p>
            <a:r>
              <a:rPr lang="fr-FR" sz="1200" b="1" dirty="0">
                <a:latin typeface="Book Antiqua" panose="02040602050305030304" pitchFamily="18" charset="0"/>
              </a:rPr>
              <a:t>le feu de l’amour de Dieu brille, éclaire et réchauffe !</a:t>
            </a:r>
          </a:p>
          <a:p>
            <a:r>
              <a:rPr lang="fr-FR" sz="1200" b="1" dirty="0">
                <a:latin typeface="Book Antiqua" panose="02040602050305030304" pitchFamily="18" charset="0"/>
              </a:rPr>
              <a:t>L’essentiel de ce temps de pénitence et de réconciliation c’est de faire une plus grande place à Dieu,                                                         nous désencombrer. </a:t>
            </a:r>
          </a:p>
          <a:p>
            <a:endParaRPr lang="fr-FR" sz="1200" b="1" dirty="0">
              <a:latin typeface="Book Antiqua" panose="02040602050305030304" pitchFamily="18" charset="0"/>
            </a:endParaRPr>
          </a:p>
          <a:p>
            <a:r>
              <a:rPr lang="fr-FR" sz="1200" b="1" dirty="0">
                <a:latin typeface="Book Antiqua" panose="02040602050305030304" pitchFamily="18" charset="0"/>
              </a:rPr>
              <a:t>Au long de ces quarante jours, nous voulons essayer de nous rendre davantage disponibles à la présence du Christ en nous. </a:t>
            </a:r>
          </a:p>
          <a:p>
            <a:r>
              <a:rPr lang="fr-FR" sz="1200" b="1" dirty="0">
                <a:latin typeface="Book Antiqua" panose="02040602050305030304" pitchFamily="18" charset="0"/>
              </a:rPr>
              <a:t>A travers une pratique plus régulière de la prière, à travers le jeûne de nourriture et de consommation, à travers le partage                       et une solidarité avec nos proches et ceux plus éloignés, Dieu veut nous faire passer à une vie plus ouverte aux autres …</a:t>
            </a:r>
          </a:p>
          <a:p>
            <a:r>
              <a:rPr lang="fr-FR" sz="1200" b="1" dirty="0">
                <a:latin typeface="Book Antiqua" panose="02040602050305030304" pitchFamily="18" charset="0"/>
              </a:rPr>
              <a:t> </a:t>
            </a:r>
          </a:p>
          <a:p>
            <a:r>
              <a:rPr lang="fr-FR" sz="1200" b="1" dirty="0">
                <a:latin typeface="Book Antiqua" panose="02040602050305030304" pitchFamily="18" charset="0"/>
              </a:rPr>
              <a:t>C'est un Dieu Père que nous allons rencontrer dans la prière, ça doit nous réjouir.                                                                                  C'est un Christ Frère que nous allons rencontrer dans nos gestes de partage, ça doit aussi nous réjouir.                                                              C'est un Christ Sauveur que nous allons rencontrer dans le jeûne, ça doit encore nous réjouir.</a:t>
            </a:r>
          </a:p>
          <a:p>
            <a:endParaRPr lang="fr-BE" sz="1200" b="1" dirty="0">
              <a:latin typeface="Book Antiqua" panose="02040602050305030304" pitchFamily="18" charset="0"/>
            </a:endParaRPr>
          </a:p>
          <a:p>
            <a:r>
              <a:rPr lang="fr-FR" sz="1200" b="1" dirty="0">
                <a:latin typeface="Book Antiqua" panose="02040602050305030304" pitchFamily="18" charset="0"/>
              </a:rPr>
              <a:t>Alors bon Carême à chacune et chacun.</a:t>
            </a:r>
          </a:p>
          <a:p>
            <a:r>
              <a:rPr lang="fr-FR" sz="1200" b="1" dirty="0">
                <a:latin typeface="Book Antiqua" panose="02040602050305030304" pitchFamily="18" charset="0"/>
              </a:rPr>
              <a:t> C'est Dieu qui nous regarde "dans le secret", n'oublions pas de lui sourire.</a:t>
            </a:r>
          </a:p>
          <a:p>
            <a:endParaRPr lang="fr-BE" sz="1200" b="1" dirty="0">
              <a:latin typeface="Book Antiqua" panose="02040602050305030304" pitchFamily="18" charset="0"/>
            </a:endParaRPr>
          </a:p>
          <a:p>
            <a:r>
              <a:rPr lang="fr-FR" sz="1200" b="1" dirty="0">
                <a:latin typeface="Book Antiqua" panose="02040602050305030304" pitchFamily="18" charset="0"/>
              </a:rPr>
              <a:t>Avec toute notre amitié     </a:t>
            </a:r>
            <a:r>
              <a:rPr lang="fr-BE" sz="1200" b="1" dirty="0">
                <a:latin typeface="Book Antiqua" panose="02040602050305030304" pitchFamily="18" charset="0"/>
              </a:rPr>
              <a:t>Equipe Pastorale    </a:t>
            </a:r>
          </a:p>
        </p:txBody>
      </p:sp>
      <p:sp>
        <p:nvSpPr>
          <p:cNvPr id="17" name="ZoneTexte 16"/>
          <p:cNvSpPr txBox="1"/>
          <p:nvPr/>
        </p:nvSpPr>
        <p:spPr>
          <a:xfrm>
            <a:off x="7284376" y="35738"/>
            <a:ext cx="1414170" cy="276999"/>
          </a:xfrm>
          <a:prstGeom prst="rect">
            <a:avLst/>
          </a:prstGeom>
          <a:noFill/>
        </p:spPr>
        <p:txBody>
          <a:bodyPr wrap="none" rtlCol="0">
            <a:spAutoFit/>
          </a:bodyPr>
          <a:lstStyle/>
          <a:p>
            <a:r>
              <a:rPr lang="fr-FR" sz="1200" b="1" dirty="0"/>
              <a:t>Ecoute de chant</a:t>
            </a:r>
          </a:p>
        </p:txBody>
      </p:sp>
      <p:pic>
        <p:nvPicPr>
          <p:cNvPr id="20" name="Picture 2" descr="Peut être une image de 3 personnes, personnes debout et intérieur">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75" t="15925" r="5030" b="29518"/>
          <a:stretch/>
        </p:blipFill>
        <p:spPr bwMode="auto">
          <a:xfrm>
            <a:off x="7079391" y="312737"/>
            <a:ext cx="1909034"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24248"/>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11" name="ZoneTexte 10"/>
          <p:cNvSpPr txBox="1"/>
          <p:nvPr/>
        </p:nvSpPr>
        <p:spPr>
          <a:xfrm>
            <a:off x="1768500" y="41973"/>
            <a:ext cx="5437174"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Vie de nos petits clochers</a:t>
            </a:r>
          </a:p>
        </p:txBody>
      </p:sp>
      <p:pic>
        <p:nvPicPr>
          <p:cNvPr id="5124" name="Picture 4" descr="Peut être une image de intérieur"/>
          <p:cNvPicPr>
            <a:picLocks noChangeAspect="1" noChangeArrowheads="1"/>
          </p:cNvPicPr>
          <p:nvPr/>
        </p:nvPicPr>
        <p:blipFill rotWithShape="1">
          <a:blip r:embed="rId2">
            <a:extLst>
              <a:ext uri="{28A0092B-C50C-407E-A947-70E740481C1C}">
                <a14:useLocalDpi xmlns:a14="http://schemas.microsoft.com/office/drawing/2010/main" val="0"/>
              </a:ext>
            </a:extLst>
          </a:blip>
          <a:srcRect l="155" t="7548" r="3705" b="26502"/>
          <a:stretch/>
        </p:blipFill>
        <p:spPr bwMode="auto">
          <a:xfrm>
            <a:off x="114978" y="617538"/>
            <a:ext cx="3307044" cy="50333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9384" y="1561356"/>
            <a:ext cx="5544616" cy="2939266"/>
          </a:xfrm>
          <a:prstGeom prst="rect">
            <a:avLst/>
          </a:prstGeom>
        </p:spPr>
        <p:txBody>
          <a:bodyPr wrap="square">
            <a:spAutoFit/>
          </a:bodyPr>
          <a:lstStyle/>
          <a:p>
            <a:r>
              <a:rPr lang="fr-FR" sz="1300" b="1" dirty="0">
                <a:latin typeface="Book Antiqua" panose="02040602050305030304" pitchFamily="18" charset="0"/>
              </a:rPr>
              <a:t>Ce 11 février, date de la 1</a:t>
            </a:r>
            <a:r>
              <a:rPr lang="fr-FR" sz="1300" b="1" baseline="30000" dirty="0">
                <a:latin typeface="Book Antiqua" panose="02040602050305030304" pitchFamily="18" charset="0"/>
              </a:rPr>
              <a:t>ère</a:t>
            </a:r>
            <a:r>
              <a:rPr lang="fr-FR" sz="1300" b="1" dirty="0">
                <a:latin typeface="Book Antiqua" panose="02040602050305030304" pitchFamily="18" charset="0"/>
              </a:rPr>
              <a:t> apparition de la Vierge Marie à Bernadette Soubirous</a:t>
            </a:r>
          </a:p>
          <a:p>
            <a:endParaRPr lang="fr-FR" sz="1300" b="1" dirty="0">
              <a:latin typeface="Book Antiqua" panose="02040602050305030304" pitchFamily="18" charset="0"/>
            </a:endParaRPr>
          </a:p>
          <a:p>
            <a:r>
              <a:rPr lang="fr-FR" sz="1300" b="1" dirty="0">
                <a:latin typeface="Book Antiqua" panose="02040602050305030304" pitchFamily="18" charset="0"/>
              </a:rPr>
              <a:t>Nous nous sommes rassemblés pour vivre un temps de prière à Marie et un partage de la Parole de Dieu</a:t>
            </a:r>
          </a:p>
          <a:p>
            <a:r>
              <a:rPr lang="fr-FR" sz="1300" b="1" dirty="0">
                <a:latin typeface="Book Antiqua" panose="02040602050305030304" pitchFamily="18" charset="0"/>
              </a:rPr>
              <a:t>en la chapelle Notre-Dame des neiges au </a:t>
            </a:r>
            <a:r>
              <a:rPr lang="fr-FR" sz="1300" b="1" dirty="0" err="1">
                <a:latin typeface="Book Antiqua" panose="02040602050305030304" pitchFamily="18" charset="0"/>
              </a:rPr>
              <a:t>Gandspette</a:t>
            </a:r>
            <a:r>
              <a:rPr lang="fr-FR" sz="1300" b="1" dirty="0">
                <a:latin typeface="Book Antiqua" panose="02040602050305030304" pitchFamily="18" charset="0"/>
              </a:rPr>
              <a:t>.</a:t>
            </a:r>
          </a:p>
          <a:p>
            <a:endParaRPr lang="fr-FR" sz="1300" b="1" dirty="0">
              <a:latin typeface="Book Antiqua" panose="02040602050305030304" pitchFamily="18" charset="0"/>
            </a:endParaRPr>
          </a:p>
          <a:p>
            <a:r>
              <a:rPr lang="fr-FR" sz="1300" b="1" dirty="0">
                <a:latin typeface="Book Antiqua" panose="02040602050305030304" pitchFamily="18" charset="0"/>
              </a:rPr>
              <a:t>Nous avons clos la soirée par un temps convivial  </a:t>
            </a:r>
          </a:p>
          <a:p>
            <a:endParaRPr lang="fr-FR" sz="1300" b="1" dirty="0">
              <a:solidFill>
                <a:srgbClr val="050505"/>
              </a:solidFill>
              <a:latin typeface="Book Antiqua" panose="02040602050305030304" pitchFamily="18" charset="0"/>
            </a:endParaRPr>
          </a:p>
          <a:p>
            <a:endParaRPr lang="fr-FR" sz="1300" b="1" dirty="0">
              <a:solidFill>
                <a:srgbClr val="050505"/>
              </a:solidFill>
              <a:latin typeface="Book Antiqua" panose="02040602050305030304" pitchFamily="18" charset="0"/>
            </a:endParaRPr>
          </a:p>
          <a:p>
            <a:endParaRPr lang="fr-FR" sz="1300" b="1" dirty="0">
              <a:solidFill>
                <a:srgbClr val="050505"/>
              </a:solidFill>
              <a:latin typeface="Book Antiqua" panose="02040602050305030304" pitchFamily="18" charset="0"/>
            </a:endParaRPr>
          </a:p>
          <a:p>
            <a:r>
              <a:rPr lang="fr-FR" sz="1300" b="1" dirty="0">
                <a:solidFill>
                  <a:srgbClr val="050505"/>
                </a:solidFill>
                <a:latin typeface="Book Antiqua" panose="02040602050305030304" pitchFamily="18" charset="0"/>
              </a:rPr>
              <a:t>Merci pour cette belle proposition</a:t>
            </a:r>
          </a:p>
          <a:p>
            <a:r>
              <a:rPr lang="fr-FR" sz="1300" b="1" dirty="0">
                <a:solidFill>
                  <a:srgbClr val="050505"/>
                </a:solidFill>
                <a:latin typeface="Book Antiqua" panose="02040602050305030304" pitchFamily="18" charset="0"/>
              </a:rPr>
              <a:t>Quelle joie de se retrouver pour prier ensemble !</a:t>
            </a:r>
          </a:p>
          <a:p>
            <a:endParaRPr lang="fr-FR" sz="1600" b="1" dirty="0">
              <a:latin typeface="Book Antiqua" panose="02040602050305030304" pitchFamily="18" charset="0"/>
            </a:endParaRPr>
          </a:p>
        </p:txBody>
      </p:sp>
    </p:spTree>
    <p:extLst>
      <p:ext uri="{BB962C8B-B14F-4D97-AF65-F5344CB8AC3E}">
        <p14:creationId xmlns:p14="http://schemas.microsoft.com/office/powerpoint/2010/main" val="3548511773"/>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11" name="ZoneTexte 10"/>
          <p:cNvSpPr txBox="1"/>
          <p:nvPr/>
        </p:nvSpPr>
        <p:spPr>
          <a:xfrm>
            <a:off x="1768500" y="41973"/>
            <a:ext cx="5437174"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Bonne fête aux catéchistes</a:t>
            </a:r>
          </a:p>
        </p:txBody>
      </p:sp>
      <p:pic>
        <p:nvPicPr>
          <p:cNvPr id="6148" name="Picture 4" descr="Aucune description de phot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814541"/>
            <a:ext cx="2696464" cy="478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16100" y="1129308"/>
            <a:ext cx="6027900" cy="3323987"/>
          </a:xfrm>
          <a:prstGeom prst="rect">
            <a:avLst/>
          </a:prstGeom>
        </p:spPr>
        <p:txBody>
          <a:bodyPr wrap="square">
            <a:spAutoFit/>
          </a:bodyPr>
          <a:lstStyle/>
          <a:p>
            <a:endParaRPr lang="fr-FR" dirty="0">
              <a:solidFill>
                <a:srgbClr val="050505"/>
              </a:solidFill>
              <a:latin typeface="Segoe UI Historic"/>
            </a:endParaRPr>
          </a:p>
          <a:p>
            <a:r>
              <a:rPr lang="fr-FR" sz="1600" b="1" dirty="0">
                <a:solidFill>
                  <a:srgbClr val="050505"/>
                </a:solidFill>
                <a:latin typeface="Book Antiqua" panose="02040602050305030304" pitchFamily="18" charset="0"/>
              </a:rPr>
              <a:t>Ce lundi 06/02 nous fêtions St Vaast </a:t>
            </a:r>
          </a:p>
          <a:p>
            <a:r>
              <a:rPr lang="fr-FR" sz="1600" b="1" dirty="0">
                <a:solidFill>
                  <a:srgbClr val="050505"/>
                </a:solidFill>
                <a:latin typeface="Book Antiqua" panose="02040602050305030304" pitchFamily="18" charset="0"/>
              </a:rPr>
              <a:t>Patron de notre diocèse et des catéchistes</a:t>
            </a:r>
          </a:p>
          <a:p>
            <a:br>
              <a:rPr lang="fr-FR" sz="1600" b="1" dirty="0">
                <a:latin typeface="Book Antiqua" panose="02040602050305030304" pitchFamily="18" charset="0"/>
              </a:rPr>
            </a:br>
            <a:endParaRPr lang="fr-FR" sz="1600" b="1" dirty="0">
              <a:latin typeface="Book Antiqua" panose="02040602050305030304" pitchFamily="18" charset="0"/>
            </a:endParaRPr>
          </a:p>
          <a:p>
            <a:pPr algn="ctr"/>
            <a:r>
              <a:rPr lang="fr-FR" sz="1600" b="1" dirty="0">
                <a:latin typeface="Book Antiqua" panose="02040602050305030304" pitchFamily="18" charset="0"/>
              </a:rPr>
              <a:t>« </a:t>
            </a:r>
            <a:r>
              <a:rPr lang="fr-FR" sz="1600" b="1" dirty="0">
                <a:solidFill>
                  <a:srgbClr val="050505"/>
                </a:solidFill>
                <a:latin typeface="Book Antiqua" panose="02040602050305030304" pitchFamily="18" charset="0"/>
              </a:rPr>
              <a:t>Vous êtes le sel de la terre et la lumière du monde »</a:t>
            </a:r>
          </a:p>
          <a:p>
            <a:endParaRPr lang="fr-FR" sz="1600" b="1" dirty="0">
              <a:latin typeface="Book Antiqua" panose="02040602050305030304" pitchFamily="18" charset="0"/>
            </a:endParaRPr>
          </a:p>
          <a:p>
            <a:endParaRPr lang="fr-FR" sz="1600" b="1" dirty="0">
              <a:latin typeface="Book Antiqua" panose="02040602050305030304" pitchFamily="18" charset="0"/>
            </a:endParaRPr>
          </a:p>
          <a:p>
            <a:br>
              <a:rPr lang="fr-FR" sz="1600" b="1" dirty="0">
                <a:latin typeface="Book Antiqua" panose="02040602050305030304" pitchFamily="18" charset="0"/>
              </a:rPr>
            </a:br>
            <a:r>
              <a:rPr lang="fr-FR" sz="1600" b="1" dirty="0">
                <a:solidFill>
                  <a:srgbClr val="050505"/>
                </a:solidFill>
                <a:latin typeface="Book Antiqua" panose="02040602050305030304" pitchFamily="18" charset="0"/>
              </a:rPr>
              <a:t>Merci à vous les catéchistes pour votre engagement au service de la transmission de l'Évangile aux enfants</a:t>
            </a:r>
            <a:br>
              <a:rPr lang="fr-FR" sz="1600" b="1" dirty="0">
                <a:latin typeface="Book Antiqua" panose="02040602050305030304" pitchFamily="18" charset="0"/>
              </a:rPr>
            </a:br>
            <a:endParaRPr lang="fr-FR" sz="1600" b="1" dirty="0">
              <a:latin typeface="Book Antiqua" panose="02040602050305030304" pitchFamily="18" charset="0"/>
            </a:endParaRPr>
          </a:p>
          <a:p>
            <a:endParaRPr lang="fr-FR" sz="1600" b="1" dirty="0">
              <a:latin typeface="Book Antiqua" panose="02040602050305030304" pitchFamily="18" charset="0"/>
            </a:endParaRPr>
          </a:p>
        </p:txBody>
      </p:sp>
    </p:spTree>
    <p:extLst>
      <p:ext uri="{BB962C8B-B14F-4D97-AF65-F5344CB8AC3E}">
        <p14:creationId xmlns:p14="http://schemas.microsoft.com/office/powerpoint/2010/main" val="124378173"/>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30415" y="47612"/>
            <a:ext cx="2700000" cy="2988000"/>
          </a:xfrm>
          <a:prstGeom prst="rect">
            <a:avLst/>
          </a:prstGeom>
        </p:spPr>
      </p:pic>
      <p:sp>
        <p:nvSpPr>
          <p:cNvPr id="6" name="Rectangle 5"/>
          <p:cNvSpPr/>
          <p:nvPr/>
        </p:nvSpPr>
        <p:spPr>
          <a:xfrm>
            <a:off x="30415" y="7937"/>
            <a:ext cx="9113585" cy="5716758"/>
          </a:xfrm>
          <a:prstGeom prst="rect">
            <a:avLst/>
          </a:prstGeom>
        </p:spPr>
        <p:txBody>
          <a:bodyPr wrap="square">
            <a:spAutoFit/>
          </a:bodyPr>
          <a:lstStyle/>
          <a:p>
            <a:pPr algn="ctr">
              <a:lnSpc>
                <a:spcPct val="107000"/>
              </a:lnSpc>
              <a:spcAft>
                <a:spcPts val="800"/>
              </a:spcAft>
            </a:pPr>
            <a:endParaRPr lang="fr-FR" b="1" dirty="0">
              <a:latin typeface="Book Antiqua" panose="0204060205030503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latin typeface="Book Antiqua" panose="02040602050305030304" pitchFamily="18" charset="0"/>
                <a:ea typeface="Calibri" panose="020F0502020204030204" pitchFamily="34" charset="0"/>
                <a:cs typeface="Times New Roman" panose="02020603050405020304" pitchFamily="18" charset="0"/>
              </a:rPr>
              <a:t>			DESIDERIO DESIDERAVI</a:t>
            </a:r>
          </a:p>
          <a:p>
            <a:pPr algn="ctr">
              <a:lnSpc>
                <a:spcPct val="107000"/>
              </a:lnSpc>
              <a:spcAft>
                <a:spcPts val="800"/>
              </a:spcAft>
            </a:pPr>
            <a:r>
              <a:rPr lang="fr-FR" b="1" dirty="0">
                <a:latin typeface="Book Antiqua" panose="02040602050305030304" pitchFamily="18" charset="0"/>
                <a:ea typeface="Calibri" panose="020F0502020204030204" pitchFamily="34" charset="0"/>
                <a:cs typeface="Times New Roman" panose="02020603050405020304" pitchFamily="18" charset="0"/>
              </a:rPr>
              <a:t>			</a:t>
            </a:r>
            <a:r>
              <a:rPr lang="fr-FR" sz="1600" b="1" dirty="0">
                <a:latin typeface="Book Antiqua" panose="02040602050305030304" pitchFamily="18" charset="0"/>
                <a:ea typeface="Calibri" panose="020F0502020204030204" pitchFamily="34" charset="0"/>
                <a:cs typeface="Times New Roman" panose="02020603050405020304" pitchFamily="18" charset="0"/>
              </a:rPr>
              <a:t>Lettre du pape François adressée au peuple de Dieu</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latin typeface="Book Antiqua" panose="02040602050305030304" pitchFamily="18" charset="0"/>
                <a:ea typeface="Calibri" panose="020F0502020204030204" pitchFamily="34" charset="0"/>
                <a:cs typeface="Times New Roman" panose="02020603050405020304" pitchFamily="18" charset="0"/>
              </a:rPr>
              <a:t>  </a:t>
            </a:r>
            <a:r>
              <a:rPr lang="fr-FR" b="1" i="1" dirty="0">
                <a:solidFill>
                  <a:srgbClr val="5B9BD5"/>
                </a:solidFill>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b="1" i="1" dirty="0">
                <a:solidFill>
                  <a:srgbClr val="5B9BD5"/>
                </a:solidFill>
                <a:latin typeface="Calibri" panose="020F0502020204030204" pitchFamily="34" charset="0"/>
                <a:ea typeface="Calibri" panose="020F0502020204030204" pitchFamily="34" charset="0"/>
                <a:cs typeface="Times New Roman" panose="02020603050405020304" pitchFamily="18" charset="0"/>
              </a:rPr>
              <a:t>                                             </a:t>
            </a:r>
            <a:r>
              <a:rPr lang="fr-FR"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Jeudi 16 mars 2023</a:t>
            </a:r>
            <a:endParaRPr lang="fr-FR" sz="105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Formation à la liturgie</a:t>
            </a:r>
            <a:endParaRPr lang="fr-FR" sz="105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Maison paroissiale  </a:t>
            </a:r>
            <a:r>
              <a:rPr lang="fr-FR" b="1" i="1" dirty="0" err="1">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Eperlecques</a:t>
            </a:r>
            <a:r>
              <a:rPr lang="fr-FR"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de 18h à 20h</a:t>
            </a:r>
            <a:endParaRPr lang="fr-FR" sz="105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fr-FR"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fr-FR" sz="105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Rencontre animée par le Père Emmanuel Fontaine</a:t>
            </a:r>
            <a:endParaRPr lang="fr-FR" sz="105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600" b="1" i="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du service diocésain de la liturgie d’Arras.</a:t>
            </a:r>
            <a:endParaRPr lang="fr-FR" sz="105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latin typeface="Book Antiqua" panose="02040602050305030304" pitchFamily="18" charset="0"/>
                <a:ea typeface="Calibri" panose="020F0502020204030204" pitchFamily="34" charset="0"/>
                <a:cs typeface="Times New Roman" panose="02020603050405020304" pitchFamily="18" charset="0"/>
              </a:rPr>
              <a:t>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200" b="1" dirty="0">
                <a:latin typeface="Book Antiqua" panose="02040602050305030304" pitchFamily="18" charset="0"/>
                <a:ea typeface="Calibri" panose="020F0502020204030204" pitchFamily="34" charset="0"/>
                <a:cs typeface="Times New Roman" panose="02020603050405020304" pitchFamily="18" charset="0"/>
              </a:rPr>
              <a:t>Pendant ce temps de Carême, la paroisse Sainte mère TERESA vous invite à une formation liturgique </a:t>
            </a:r>
          </a:p>
          <a:p>
            <a:pPr>
              <a:lnSpc>
                <a:spcPct val="107000"/>
              </a:lnSpc>
              <a:spcAft>
                <a:spcPts val="800"/>
              </a:spcAft>
            </a:pPr>
            <a:r>
              <a:rPr lang="fr-FR" sz="1200" b="1" dirty="0">
                <a:latin typeface="Book Antiqua" panose="02040602050305030304" pitchFamily="18" charset="0"/>
                <a:ea typeface="Calibri" panose="020F0502020204030204" pitchFamily="34" charset="0"/>
                <a:cs typeface="Times New Roman" panose="02020603050405020304" pitchFamily="18" charset="0"/>
              </a:rPr>
              <a:t>Cette rencontre s’adresse aux équipes liturgiques, équipe baptême, équipe AFD, aux catéchistes, aux musiciens, chanteurs, animateurs, aux personnes qui préparent les objets et lieux pour les célébrations, à tous les acteurs de la liturgie, …                          mais pas seulement aux « initiés » ou aux « spécialistes ». Mais s’adresse à chacun d’entre nous, à l’ensemble des baptisés.</a:t>
            </a:r>
          </a:p>
          <a:p>
            <a:pPr>
              <a:lnSpc>
                <a:spcPct val="107000"/>
              </a:lnSpc>
              <a:spcAft>
                <a:spcPts val="800"/>
              </a:spcAft>
            </a:pPr>
            <a:r>
              <a:rPr lang="fr-FR" sz="1200" b="1" dirty="0">
                <a:latin typeface="Book Antiqua" panose="02040602050305030304" pitchFamily="18" charset="0"/>
                <a:ea typeface="Calibri" panose="020F0502020204030204" pitchFamily="34" charset="0"/>
                <a:cs typeface="Times New Roman" panose="02020603050405020304" pitchFamily="18" charset="0"/>
              </a:rPr>
              <a:t>Nous sommes tous invités à venir découvrir, redécouvrir, comprendre  l’importance des symboles dans la liturgie                               </a:t>
            </a:r>
            <a:r>
              <a:rPr lang="fr-FR" sz="1050" dirty="0">
                <a:solidFill>
                  <a:srgbClr val="321F13"/>
                </a:solidFill>
                <a:latin typeface="Arial" panose="020B0604020202020204" pitchFamily="34" charset="0"/>
                <a:ea typeface="Calibri" panose="020F0502020204030204" pitchFamily="34" charset="0"/>
                <a:cs typeface="Times New Roman" panose="02020603050405020304" pitchFamily="18" charset="0"/>
              </a:rPr>
              <a:t> </a:t>
            </a:r>
            <a:r>
              <a:rPr lang="fr-FR" sz="1200" b="1" dirty="0">
                <a:solidFill>
                  <a:srgbClr val="321F13"/>
                </a:solidFill>
                <a:latin typeface="Book Antiqua" panose="02040602050305030304" pitchFamily="18" charset="0"/>
                <a:ea typeface="Calibri" panose="020F0502020204030204" pitchFamily="34" charset="0"/>
                <a:cs typeface="Arial" panose="020B0604020202020204" pitchFamily="34" charset="0"/>
              </a:rPr>
              <a:t>et l’art de célébrer </a:t>
            </a:r>
            <a:r>
              <a:rPr lang="fr-FR" sz="1200" b="1" dirty="0">
                <a:latin typeface="Book Antiqua" panose="02040602050305030304" pitchFamily="18" charset="0"/>
                <a:ea typeface="Calibri" panose="020F0502020204030204" pitchFamily="34" charset="0"/>
                <a:cs typeface="Arial" panose="020B0604020202020204" pitchFamily="34" charset="0"/>
              </a:rPr>
              <a:t>dont le but est d’être le signe de la joie de l’Évangile</a:t>
            </a:r>
            <a:r>
              <a:rPr lang="fr-FR" sz="800" dirty="0">
                <a:solidFill>
                  <a:srgbClr val="565C61"/>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200" b="1" dirty="0">
                <a:solidFill>
                  <a:srgbClr val="321F13"/>
                </a:solidFill>
                <a:latin typeface="Book Antiqua" panose="02040602050305030304" pitchFamily="18" charset="0"/>
                <a:ea typeface="Calibri" panose="020F0502020204030204" pitchFamily="34" charset="0"/>
                <a:cs typeface="Arial" panose="020B0604020202020204" pitchFamily="34" charset="0"/>
              </a:rPr>
              <a:t>				Ne laissons pas passer cette opportunité de vivre cette formation. </a:t>
            </a:r>
          </a:p>
        </p:txBody>
      </p:sp>
    </p:spTree>
    <p:extLst>
      <p:ext uri="{BB962C8B-B14F-4D97-AF65-F5344CB8AC3E}">
        <p14:creationId xmlns:p14="http://schemas.microsoft.com/office/powerpoint/2010/main" val="843737887"/>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11" name="ZoneTexte 10"/>
          <p:cNvSpPr txBox="1"/>
          <p:nvPr/>
        </p:nvSpPr>
        <p:spPr>
          <a:xfrm>
            <a:off x="1804403" y="49996"/>
            <a:ext cx="4572000"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Eveil à la Foi</a:t>
            </a:r>
          </a:p>
        </p:txBody>
      </p:sp>
      <p:sp>
        <p:nvSpPr>
          <p:cNvPr id="7" name="ZoneTexte 6">
            <a:extLst>
              <a:ext uri="{FF2B5EF4-FFF2-40B4-BE49-F238E27FC236}">
                <a16:creationId xmlns:a16="http://schemas.microsoft.com/office/drawing/2014/main" id="{63FCAA92-2ED0-9DF6-61A8-261394AA0729}"/>
              </a:ext>
            </a:extLst>
          </p:cNvPr>
          <p:cNvSpPr txBox="1"/>
          <p:nvPr/>
        </p:nvSpPr>
        <p:spPr>
          <a:xfrm>
            <a:off x="0" y="607209"/>
            <a:ext cx="9108504" cy="4001095"/>
          </a:xfrm>
          <a:prstGeom prst="rect">
            <a:avLst/>
          </a:prstGeom>
          <a:noFill/>
        </p:spPr>
        <p:txBody>
          <a:bodyPr wrap="square">
            <a:spAutoFit/>
          </a:bodyPr>
          <a:lstStyle/>
          <a:p>
            <a:pPr algn="ctr"/>
            <a:r>
              <a:rPr lang="fr-FR" sz="1600" b="1" i="0" dirty="0">
                <a:effectLst/>
                <a:latin typeface="Book Antiqua" panose="02040602050305030304" pitchFamily="18" charset="0"/>
              </a:rPr>
              <a:t>Fêter Pâques avec le groupe de l’éveil </a:t>
            </a:r>
            <a:r>
              <a:rPr lang="fr-FR" sz="1600" b="1" dirty="0">
                <a:latin typeface="Book Antiqua" panose="02040602050305030304" pitchFamily="18" charset="0"/>
              </a:rPr>
              <a:t>à la Foi</a:t>
            </a:r>
          </a:p>
          <a:p>
            <a:pPr algn="ctr"/>
            <a:endParaRPr lang="fr-FR" sz="1400" b="1" i="0" dirty="0">
              <a:effectLst/>
              <a:latin typeface="Book Antiqua" panose="02040602050305030304" pitchFamily="18" charset="0"/>
            </a:endParaRPr>
          </a:p>
          <a:p>
            <a:pPr algn="ctr"/>
            <a:r>
              <a:rPr lang="fr-FR" sz="1400" b="1" i="0" dirty="0">
                <a:effectLst/>
                <a:latin typeface="Book Antiqua" panose="02040602050305030304" pitchFamily="18" charset="0"/>
              </a:rPr>
              <a:t> </a:t>
            </a:r>
          </a:p>
          <a:p>
            <a:pPr indent="449580" algn="ctr"/>
            <a:r>
              <a:rPr lang="fr-FR" sz="1400" b="1" i="0" dirty="0">
                <a:effectLst/>
                <a:latin typeface="Book Antiqua" panose="02040602050305030304" pitchFamily="18" charset="0"/>
              </a:rPr>
              <a:t>Les enfants de 3 à 7 ans accompagnés de leurs parents et/ou grands parents vont se rassembler </a:t>
            </a:r>
          </a:p>
          <a:p>
            <a:pPr indent="449580" algn="ctr"/>
            <a:r>
              <a:rPr lang="fr-FR" sz="1400" b="1" i="0" dirty="0">
                <a:effectLst/>
                <a:latin typeface="Book Antiqua" panose="02040602050305030304" pitchFamily="18" charset="0"/>
              </a:rPr>
              <a:t>pour fêter Pâques à leur manière.</a:t>
            </a:r>
          </a:p>
          <a:p>
            <a:pPr indent="449580" algn="ctr"/>
            <a:endParaRPr lang="fr-FR" sz="1400" b="1" i="0" dirty="0">
              <a:effectLst/>
              <a:latin typeface="Book Antiqua" panose="02040602050305030304" pitchFamily="18" charset="0"/>
            </a:endParaRPr>
          </a:p>
          <a:p>
            <a:pPr indent="449580" algn="ctr"/>
            <a:r>
              <a:rPr lang="fr-FR" sz="1400" b="1" dirty="0">
                <a:latin typeface="Book Antiqua" panose="02040602050305030304" pitchFamily="18" charset="0"/>
              </a:rPr>
              <a:t>Venez nous retrouver le </a:t>
            </a:r>
            <a:r>
              <a:rPr lang="fr-FR" sz="1400" b="1" i="0" dirty="0">
                <a:effectLst/>
                <a:latin typeface="Book Antiqua" panose="02040602050305030304" pitchFamily="18" charset="0"/>
              </a:rPr>
              <a:t>Samedi 25 mars à 15h30</a:t>
            </a:r>
          </a:p>
          <a:p>
            <a:pPr indent="449580" algn="ctr"/>
            <a:r>
              <a:rPr lang="fr-FR" sz="1400" b="1" dirty="0">
                <a:latin typeface="Book Antiqua" panose="02040602050305030304" pitchFamily="18" charset="0"/>
              </a:rPr>
              <a:t>à la maison paroissiale à Eperlecques</a:t>
            </a:r>
          </a:p>
          <a:p>
            <a:pPr indent="449580" algn="ctr"/>
            <a:endParaRPr lang="fr-FR" sz="1400" b="1" dirty="0">
              <a:latin typeface="Book Antiqua" panose="02040602050305030304" pitchFamily="18" charset="0"/>
            </a:endParaRPr>
          </a:p>
          <a:p>
            <a:pPr indent="449580" algn="ctr"/>
            <a:endParaRPr lang="fr-FR" sz="1400" b="1" dirty="0">
              <a:latin typeface="Book Antiqua" panose="02040602050305030304" pitchFamily="18" charset="0"/>
            </a:endParaRPr>
          </a:p>
          <a:p>
            <a:pPr indent="449580" algn="ctr"/>
            <a:endParaRPr lang="fr-FR" sz="1400" b="1" dirty="0">
              <a:latin typeface="Book Antiqua" panose="02040602050305030304" pitchFamily="18" charset="0"/>
            </a:endParaRPr>
          </a:p>
          <a:p>
            <a:pPr indent="449580" algn="ctr"/>
            <a:endParaRPr lang="fr-FR" sz="1400" b="1" dirty="0">
              <a:latin typeface="Book Antiqua" panose="02040602050305030304" pitchFamily="18" charset="0"/>
            </a:endParaRPr>
          </a:p>
          <a:p>
            <a:pPr indent="449580" algn="ctr"/>
            <a:endParaRPr lang="fr-FR" sz="1400" b="1" dirty="0">
              <a:latin typeface="Book Antiqua" panose="02040602050305030304" pitchFamily="18" charset="0"/>
            </a:endParaRPr>
          </a:p>
          <a:p>
            <a:pPr indent="449580" algn="ctr"/>
            <a:endParaRPr lang="fr-FR" sz="1400" b="1" dirty="0">
              <a:latin typeface="Book Antiqua" panose="02040602050305030304" pitchFamily="18" charset="0"/>
            </a:endParaRPr>
          </a:p>
          <a:p>
            <a:pPr indent="449580"/>
            <a:r>
              <a:rPr lang="fr-FR" sz="1400" b="1" dirty="0">
                <a:latin typeface="Book Antiqua" panose="02040602050305030304" pitchFamily="18" charset="0"/>
              </a:rPr>
              <a:t>					  N’hésitez pas à partager largement cette invitation </a:t>
            </a:r>
          </a:p>
          <a:p>
            <a:pPr algn="l"/>
            <a:endParaRPr lang="fr-FR" sz="1400" b="1" dirty="0">
              <a:latin typeface="Book Antiqua" panose="02040602050305030304" pitchFamily="18" charset="0"/>
            </a:endParaRPr>
          </a:p>
          <a:p>
            <a:pPr algn="l"/>
            <a:r>
              <a:rPr lang="fr-FR" sz="1400" b="1" dirty="0">
                <a:latin typeface="Book Antiqua" panose="02040602050305030304" pitchFamily="18" charset="0"/>
              </a:rPr>
              <a:t>								</a:t>
            </a:r>
            <a:r>
              <a:rPr lang="fr-FR" sz="1400" b="1" dirty="0" err="1">
                <a:latin typeface="Book Antiqua" panose="02040602050305030304" pitchFamily="18" charset="0"/>
              </a:rPr>
              <a:t>Alisone</a:t>
            </a:r>
            <a:r>
              <a:rPr lang="fr-FR" sz="1400" b="1" dirty="0">
                <a:latin typeface="Book Antiqua" panose="02040602050305030304" pitchFamily="18" charset="0"/>
              </a:rPr>
              <a:t> et Aurélie </a:t>
            </a:r>
            <a:endParaRPr lang="fr-FR" sz="1400" b="1" i="0" dirty="0">
              <a:effectLst/>
              <a:latin typeface="Book Antiqua" panose="02040602050305030304" pitchFamily="18" charset="0"/>
            </a:endParaRPr>
          </a:p>
          <a:p>
            <a:pPr indent="449580" algn="l"/>
            <a:r>
              <a:rPr lang="fr-FR" sz="1400" b="1" i="0" dirty="0">
                <a:effectLst/>
                <a:latin typeface="Book Antiqua" panose="02040602050305030304" pitchFamily="18" charset="0"/>
              </a:rPr>
              <a:t> </a:t>
            </a:r>
          </a:p>
        </p:txBody>
      </p:sp>
      <p:pic>
        <p:nvPicPr>
          <p:cNvPr id="1026" name="Picture 2" descr="Année C - Célébrer Pâques avec les enfants - Vicariat Enfance ...">
            <a:extLst>
              <a:ext uri="{FF2B5EF4-FFF2-40B4-BE49-F238E27FC236}">
                <a16:creationId xmlns:a16="http://schemas.microsoft.com/office/drawing/2014/main" id="{256F9119-2601-907A-8153-5E02296D4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4" y="2481670"/>
            <a:ext cx="4514850" cy="3181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69218"/>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pic>
        <p:nvPicPr>
          <p:cNvPr id="1026" name="Picture 2" descr="Un Carême pour se convertir à l'écologie intégrale - Diocèse d'Évry -  Corbeil - Esson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91" y="129180"/>
            <a:ext cx="2976561" cy="536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0958" y="296701"/>
            <a:ext cx="5903041" cy="5386090"/>
          </a:xfrm>
          <a:prstGeom prst="rect">
            <a:avLst/>
          </a:prstGeom>
        </p:spPr>
        <p:txBody>
          <a:bodyPr wrap="square">
            <a:spAutoFit/>
          </a:bodyPr>
          <a:lstStyle/>
          <a:p>
            <a:pPr algn="ctr"/>
            <a:r>
              <a:rPr lang="fr-FR" sz="1600" b="1" dirty="0">
                <a:latin typeface="Book Antiqua" panose="02040602050305030304" pitchFamily="18" charset="0"/>
              </a:rPr>
              <a:t>Cette année la paroisse vous propose,</a:t>
            </a:r>
          </a:p>
          <a:p>
            <a:pPr algn="ctr"/>
            <a:r>
              <a:rPr lang="fr-FR" sz="1600" b="1" dirty="0">
                <a:latin typeface="Book Antiqua" panose="02040602050305030304" pitchFamily="18" charset="0"/>
              </a:rPr>
              <a:t> pendant le Carême, </a:t>
            </a:r>
          </a:p>
          <a:p>
            <a:pPr algn="ctr"/>
            <a:r>
              <a:rPr lang="fr-FR" sz="1600" b="1" dirty="0">
                <a:latin typeface="Book Antiqua" panose="02040602050305030304" pitchFamily="18" charset="0"/>
              </a:rPr>
              <a:t>de vivre un temps de solidarité </a:t>
            </a:r>
          </a:p>
          <a:p>
            <a:pPr algn="ctr"/>
            <a:endParaRPr lang="fr-FR" sz="1400" b="1" dirty="0">
              <a:latin typeface="Book Antiqua" panose="02040602050305030304" pitchFamily="18" charset="0"/>
            </a:endParaRPr>
          </a:p>
          <a:p>
            <a:pPr algn="ctr"/>
            <a:r>
              <a:rPr lang="fr-FR" sz="2000" b="1" dirty="0">
                <a:latin typeface="Book Antiqua" panose="02040602050305030304" pitchFamily="18" charset="0"/>
              </a:rPr>
              <a:t>Le dimanche 26 mars </a:t>
            </a:r>
          </a:p>
          <a:p>
            <a:pPr algn="ctr"/>
            <a:r>
              <a:rPr lang="fr-FR" sz="2000" b="1" dirty="0">
                <a:latin typeface="Book Antiqua" panose="02040602050305030304" pitchFamily="18" charset="0"/>
              </a:rPr>
              <a:t>la messe se vivra en lien </a:t>
            </a:r>
          </a:p>
          <a:p>
            <a:pPr algn="ctr"/>
            <a:r>
              <a:rPr lang="fr-FR" sz="2000" b="1" dirty="0">
                <a:latin typeface="Book Antiqua" panose="02040602050305030304" pitchFamily="18" charset="0"/>
              </a:rPr>
              <a:t>avec le CCFD-Terre Solidaire.</a:t>
            </a:r>
          </a:p>
          <a:p>
            <a:pPr algn="ctr"/>
            <a:endParaRPr lang="fr-FR" sz="1400" b="1" dirty="0">
              <a:latin typeface="Book Antiqua" panose="02040602050305030304" pitchFamily="18" charset="0"/>
            </a:endParaRPr>
          </a:p>
          <a:p>
            <a:pPr algn="ctr"/>
            <a:endParaRPr lang="fr-FR" sz="1400" b="1" dirty="0">
              <a:latin typeface="Book Antiqua" panose="02040602050305030304" pitchFamily="18" charset="0"/>
            </a:endParaRPr>
          </a:p>
          <a:p>
            <a:pPr algn="ctr"/>
            <a:r>
              <a:rPr lang="fr-FR" sz="1400" b="1" dirty="0">
                <a:latin typeface="Book Antiqua" panose="02040602050305030304" pitchFamily="18" charset="0"/>
              </a:rPr>
              <a:t>A la sortie des prochaines messes </a:t>
            </a:r>
          </a:p>
          <a:p>
            <a:pPr algn="ctr"/>
            <a:r>
              <a:rPr lang="fr-FR" sz="1400" b="1" dirty="0">
                <a:latin typeface="Book Antiqua" panose="02040602050305030304" pitchFamily="18" charset="0"/>
              </a:rPr>
              <a:t>des dépliants pour découvrir les projets </a:t>
            </a:r>
          </a:p>
          <a:p>
            <a:pPr algn="ctr"/>
            <a:r>
              <a:rPr lang="fr-FR" sz="1400" b="1" dirty="0">
                <a:latin typeface="Book Antiqua" panose="02040602050305030304" pitchFamily="18" charset="0"/>
              </a:rPr>
              <a:t>et des enveloppes pour recueillir vos dons </a:t>
            </a:r>
          </a:p>
          <a:p>
            <a:pPr algn="ctr"/>
            <a:r>
              <a:rPr lang="fr-FR" sz="1400" b="1" dirty="0">
                <a:latin typeface="Book Antiqua" panose="02040602050305030304" pitchFamily="18" charset="0"/>
              </a:rPr>
              <a:t> seront à votre disposition.</a:t>
            </a:r>
          </a:p>
          <a:p>
            <a:pPr algn="ctr"/>
            <a:endParaRPr lang="fr-FR" sz="1400" b="1" dirty="0">
              <a:latin typeface="Book Antiqua" panose="02040602050305030304" pitchFamily="18" charset="0"/>
            </a:endParaRPr>
          </a:p>
          <a:p>
            <a:pPr algn="ctr"/>
            <a:r>
              <a:rPr lang="fr-FR" sz="1400" b="1" dirty="0">
                <a:latin typeface="Book Antiqua" panose="02040602050305030304" pitchFamily="18" charset="0"/>
              </a:rPr>
              <a:t>La récolte de vos dons se fera le 26/03</a:t>
            </a:r>
          </a:p>
          <a:p>
            <a:endParaRPr lang="fr-FR" sz="1600" b="1" dirty="0">
              <a:latin typeface="Book Antiqua" panose="02040602050305030304" pitchFamily="18" charset="0"/>
            </a:endParaRPr>
          </a:p>
          <a:p>
            <a:endParaRPr lang="fr-FR" sz="1600" b="1" dirty="0">
              <a:latin typeface="Book Antiqua" panose="02040602050305030304" pitchFamily="18" charset="0"/>
            </a:endParaRPr>
          </a:p>
          <a:p>
            <a:r>
              <a:rPr lang="fr-FR" sz="1400" b="1" dirty="0">
                <a:latin typeface="Book Antiqua" panose="02040602050305030304" pitchFamily="18" charset="0"/>
              </a:rPr>
              <a:t>Merci pour votre générosité</a:t>
            </a:r>
          </a:p>
          <a:p>
            <a:endParaRPr lang="fr-FR" sz="1600" b="1" dirty="0">
              <a:latin typeface="Book Antiqua" panose="02040602050305030304" pitchFamily="18" charset="0"/>
            </a:endParaRPr>
          </a:p>
          <a:p>
            <a:r>
              <a:rPr lang="fr-FR" sz="1600" b="1" dirty="0">
                <a:latin typeface="Book Antiqua" panose="02040602050305030304" pitchFamily="18" charset="0"/>
              </a:rPr>
              <a:t>			</a:t>
            </a:r>
            <a:r>
              <a:rPr lang="fr-FR" sz="1400" b="1" dirty="0">
                <a:latin typeface="Book Antiqua" panose="02040602050305030304" pitchFamily="18" charset="0"/>
              </a:rPr>
              <a:t>         Ghislaine Grave</a:t>
            </a:r>
          </a:p>
          <a:p>
            <a:r>
              <a:rPr lang="fr-FR" sz="1400" b="1" dirty="0">
                <a:latin typeface="Book Antiqua" panose="02040602050305030304" pitchFamily="18" charset="0"/>
              </a:rPr>
              <a:t>                                                             Pour CCFD-Terre solidaire</a:t>
            </a:r>
          </a:p>
          <a:p>
            <a:r>
              <a:rPr lang="fr-FR" sz="1600" b="1" dirty="0">
                <a:latin typeface="Book Antiqua" panose="02040602050305030304" pitchFamily="18" charset="0"/>
              </a:rPr>
              <a:t>                                                                        </a:t>
            </a:r>
          </a:p>
        </p:txBody>
      </p:sp>
    </p:spTree>
    <p:extLst>
      <p:ext uri="{BB962C8B-B14F-4D97-AF65-F5344CB8AC3E}">
        <p14:creationId xmlns:p14="http://schemas.microsoft.com/office/powerpoint/2010/main" val="245479510"/>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8025" r="2928" b="-1434"/>
          <a:stretch/>
        </p:blipFill>
        <p:spPr>
          <a:xfrm rot="16200000">
            <a:off x="-512027" y="548033"/>
            <a:ext cx="5544189" cy="4464000"/>
          </a:xfrm>
          <a:prstGeom prst="rect">
            <a:avLst/>
          </a:prstGeom>
        </p:spPr>
      </p:pic>
      <p:pic>
        <p:nvPicPr>
          <p:cNvPr id="6" name="Image 5">
            <a:extLst>
              <a:ext uri="{FF2B5EF4-FFF2-40B4-BE49-F238E27FC236}">
                <a16:creationId xmlns:a16="http://schemas.microsoft.com/office/drawing/2014/main" id="{2002098C-CDAB-F2B9-B82F-B6B64B2F7C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7" r="4751" b="28426"/>
          <a:stretch/>
        </p:blipFill>
        <p:spPr>
          <a:xfrm>
            <a:off x="4572000" y="0"/>
            <a:ext cx="4543933" cy="5552128"/>
          </a:xfrm>
          <a:prstGeom prst="rect">
            <a:avLst/>
          </a:prstGeom>
        </p:spPr>
      </p:pic>
    </p:spTree>
    <p:extLst>
      <p:ext uri="{BB962C8B-B14F-4D97-AF65-F5344CB8AC3E}">
        <p14:creationId xmlns:p14="http://schemas.microsoft.com/office/powerpoint/2010/main" val="2002907526"/>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pic>
        <p:nvPicPr>
          <p:cNvPr id="1026" name="Picture 2" descr="https://www.paroisses-calais.fr/wp-content/uploads/2023/02/stJoseph.jpg?x488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3" y="121196"/>
            <a:ext cx="3775765" cy="28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89208" y="254318"/>
            <a:ext cx="5063435" cy="3539430"/>
          </a:xfrm>
          <a:prstGeom prst="rect">
            <a:avLst/>
          </a:prstGeom>
        </p:spPr>
        <p:txBody>
          <a:bodyPr wrap="square">
            <a:spAutoFit/>
          </a:bodyPr>
          <a:lstStyle/>
          <a:p>
            <a:r>
              <a:rPr lang="fr-FR" sz="1400" b="1" dirty="0">
                <a:latin typeface="Book Antiqua" panose="02040602050305030304" pitchFamily="18" charset="0"/>
              </a:rPr>
              <a:t>Le 19 mars, nous fêterons Saint Joseph</a:t>
            </a:r>
          </a:p>
          <a:p>
            <a:r>
              <a:rPr lang="fr-FR" sz="1400" b="1" dirty="0">
                <a:latin typeface="Book Antiqua" panose="02040602050305030304" pitchFamily="18" charset="0"/>
              </a:rPr>
              <a:t>le père nourricier de Jésus. </a:t>
            </a:r>
          </a:p>
          <a:p>
            <a:endParaRPr lang="fr-FR" sz="1400" b="1" dirty="0">
              <a:latin typeface="Book Antiqua" panose="02040602050305030304" pitchFamily="18" charset="0"/>
            </a:endParaRPr>
          </a:p>
          <a:p>
            <a:r>
              <a:rPr lang="fr-FR" sz="1400" b="1" dirty="0">
                <a:latin typeface="Book Antiqua" panose="02040602050305030304" pitchFamily="18" charset="0"/>
              </a:rPr>
              <a:t>C’est d’ailleurs tout le mois de mars qui est consacré au saint patron de l’Eglise universelle. </a:t>
            </a:r>
          </a:p>
          <a:p>
            <a:r>
              <a:rPr lang="fr-FR" sz="1400" b="1" dirty="0">
                <a:latin typeface="Book Antiqua" panose="02040602050305030304" pitchFamily="18" charset="0"/>
              </a:rPr>
              <a:t>Le mois de mars est donc l’occasion de rentrer dans l’intimité de celui qui est avant tout un modèle de sainteté. </a:t>
            </a:r>
          </a:p>
          <a:p>
            <a:r>
              <a:rPr lang="fr-FR" sz="1400" b="1" dirty="0">
                <a:latin typeface="Book Antiqua" panose="02040602050305030304" pitchFamily="18" charset="0"/>
              </a:rPr>
              <a:t>L’observer nous permet de prendre exemple sur son humilité, son intériorité, son écoute de Dieu, sa capacité à se mettre en action, sa force tranquille. </a:t>
            </a:r>
          </a:p>
          <a:p>
            <a:endParaRPr lang="fr-FR" sz="1400" b="1" dirty="0">
              <a:latin typeface="Book Antiqua" panose="02040602050305030304" pitchFamily="18" charset="0"/>
            </a:endParaRPr>
          </a:p>
          <a:p>
            <a:r>
              <a:rPr lang="fr-FR" sz="1400" b="1" dirty="0">
                <a:latin typeface="Book Antiqua" panose="02040602050305030304" pitchFamily="18" charset="0"/>
              </a:rPr>
              <a:t>Il est un modèle proche de nous ; en effet, le plus grand saint de l’Eglise – avec la Vierge Marie – n’est pas un martyr, n’est pas un thaumaturge, n’est pas un évêque.</a:t>
            </a:r>
          </a:p>
          <a:p>
            <a:r>
              <a:rPr lang="fr-FR" sz="1400" b="1" dirty="0">
                <a:latin typeface="Book Antiqua" panose="02040602050305030304" pitchFamily="18" charset="0"/>
              </a:rPr>
              <a:t> C’est un charpentier silencieux, époux et père doux, qui a accueilli Dieu au cœur même de sa vie.</a:t>
            </a:r>
          </a:p>
        </p:txBody>
      </p:sp>
      <p:sp>
        <p:nvSpPr>
          <p:cNvPr id="4" name="Rectangle 3"/>
          <p:cNvSpPr/>
          <p:nvPr/>
        </p:nvSpPr>
        <p:spPr>
          <a:xfrm>
            <a:off x="36976" y="3838610"/>
            <a:ext cx="9115667" cy="1600438"/>
          </a:xfrm>
          <a:prstGeom prst="rect">
            <a:avLst/>
          </a:prstGeom>
        </p:spPr>
        <p:txBody>
          <a:bodyPr wrap="square">
            <a:spAutoFit/>
          </a:bodyPr>
          <a:lstStyle/>
          <a:p>
            <a:r>
              <a:rPr lang="fr-FR" sz="1400" b="1" dirty="0">
                <a:latin typeface="Book Antiqua" panose="02040602050305030304" pitchFamily="18" charset="0"/>
              </a:rPr>
              <a:t>Prier Saint Joseph c’est aussi prier un intercesseur puissant.</a:t>
            </a:r>
          </a:p>
          <a:p>
            <a:r>
              <a:rPr lang="fr-FR" sz="1400" b="1" dirty="0">
                <a:latin typeface="Book Antiqua" panose="02040602050305030304" pitchFamily="18" charset="0"/>
              </a:rPr>
              <a:t>Joseph a pris soin de Marie et de Jésus dans leurs besoins quotidiens.</a:t>
            </a:r>
          </a:p>
          <a:p>
            <a:r>
              <a:rPr lang="fr-FR" sz="1400" b="1" dirty="0">
                <a:latin typeface="Book Antiqua" panose="02040602050305030304" pitchFamily="18" charset="0"/>
              </a:rPr>
              <a:t>A lui, sont confiés les soucis et préoccupations matérielles : de logement, de travail, de santé, notamment à travers la prière du  « Je vous salue Joseph ». Il est également le Saint patron de la famille.</a:t>
            </a:r>
          </a:p>
          <a:p>
            <a:endParaRPr lang="fr-FR" sz="1400" b="1" dirty="0">
              <a:latin typeface="Book Antiqua" panose="02040602050305030304" pitchFamily="18" charset="0"/>
            </a:endParaRPr>
          </a:p>
          <a:p>
            <a:r>
              <a:rPr lang="fr-FR" sz="1400" b="1" dirty="0">
                <a:latin typeface="Book Antiqua" panose="02040602050305030304" pitchFamily="18" charset="0"/>
              </a:rPr>
              <a:t>En ce mois de mars, confiez votre famille à saint Joseph et découvrez la recette d’une famille heureuse </a:t>
            </a:r>
          </a:p>
          <a:p>
            <a:r>
              <a:rPr lang="fr-FR" sz="1400" b="1" dirty="0">
                <a:latin typeface="Book Antiqua" panose="02040602050305030304" pitchFamily="18" charset="0"/>
              </a:rPr>
              <a:t>et rayonnante en vous.</a:t>
            </a:r>
          </a:p>
        </p:txBody>
      </p:sp>
      <p:sp>
        <p:nvSpPr>
          <p:cNvPr id="5" name="ZoneTexte 4"/>
          <p:cNvSpPr txBox="1"/>
          <p:nvPr/>
        </p:nvSpPr>
        <p:spPr>
          <a:xfrm>
            <a:off x="917575" y="2972071"/>
            <a:ext cx="2808312" cy="369332"/>
          </a:xfrm>
          <a:prstGeom prst="rect">
            <a:avLst/>
          </a:prstGeom>
          <a:noFill/>
        </p:spPr>
        <p:txBody>
          <a:bodyPr wrap="square" rtlCol="0">
            <a:spAutoFit/>
          </a:bodyPr>
          <a:lstStyle/>
          <a:p>
            <a:r>
              <a:rPr lang="fr-FR" b="1" dirty="0">
                <a:latin typeface="Book Antiqua" panose="02040602050305030304" pitchFamily="18" charset="0"/>
              </a:rPr>
              <a:t>Saint Joseph</a:t>
            </a:r>
          </a:p>
        </p:txBody>
      </p:sp>
    </p:spTree>
    <p:extLst>
      <p:ext uri="{BB962C8B-B14F-4D97-AF65-F5344CB8AC3E}">
        <p14:creationId xmlns:p14="http://schemas.microsoft.com/office/powerpoint/2010/main" val="511381872"/>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10" name="ZoneTexte 9">
            <a:extLst>
              <a:ext uri="{FF2B5EF4-FFF2-40B4-BE49-F238E27FC236}">
                <a16:creationId xmlns:a16="http://schemas.microsoft.com/office/drawing/2014/main" id="{13F4E1A4-0FC4-A50C-39C9-000DD500F486}"/>
              </a:ext>
            </a:extLst>
          </p:cNvPr>
          <p:cNvSpPr txBox="1"/>
          <p:nvPr/>
        </p:nvSpPr>
        <p:spPr>
          <a:xfrm>
            <a:off x="3635896" y="81904"/>
            <a:ext cx="4572000"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Le mot de notre évêque</a:t>
            </a:r>
          </a:p>
        </p:txBody>
      </p:sp>
      <p:pic>
        <p:nvPicPr>
          <p:cNvPr id="2050" name="Picture 2" descr="ORDINARIATE NEWS (from the Anglicanorum Coetibus Society) | This ...">
            <a:extLst>
              <a:ext uri="{FF2B5EF4-FFF2-40B4-BE49-F238E27FC236}">
                <a16:creationId xmlns:a16="http://schemas.microsoft.com/office/drawing/2014/main" id="{3ABB4D9E-41F0-D11A-43FE-8EB2B9232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32758"/>
            <a:ext cx="2064000" cy="30960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A40906F5-702E-E2E0-1C4F-4B0ABDF75D7F}"/>
              </a:ext>
            </a:extLst>
          </p:cNvPr>
          <p:cNvSpPr txBox="1"/>
          <p:nvPr/>
        </p:nvSpPr>
        <p:spPr>
          <a:xfrm>
            <a:off x="2339751" y="618555"/>
            <a:ext cx="6768753" cy="2923877"/>
          </a:xfrm>
          <a:prstGeom prst="rect">
            <a:avLst/>
          </a:prstGeom>
          <a:noFill/>
        </p:spPr>
        <p:txBody>
          <a:bodyPr wrap="square" rtlCol="0">
            <a:spAutoFit/>
          </a:bodyPr>
          <a:lstStyle/>
          <a:p>
            <a:r>
              <a:rPr lang="fr-FR" sz="1400" b="1" dirty="0">
                <a:latin typeface="Book Antiqua" panose="02040602050305030304" pitchFamily="18" charset="0"/>
              </a:rPr>
              <a:t>« Le diocèse manque de prêtres »</a:t>
            </a:r>
          </a:p>
          <a:p>
            <a:endParaRPr lang="fr-FR" sz="1400" b="1" dirty="0">
              <a:latin typeface="Book Antiqua" panose="02040602050305030304" pitchFamily="18" charset="0"/>
            </a:endParaRPr>
          </a:p>
          <a:p>
            <a:r>
              <a:rPr lang="fr-FR" sz="1200" b="1" dirty="0">
                <a:latin typeface="Book Antiqua" panose="02040602050305030304" pitchFamily="18" charset="0"/>
              </a:rPr>
              <a:t>C’est un fait dont j’entends souvent parler et une réalité  à laquelle , comme évêque, je suis douloureusement confronté.</a:t>
            </a:r>
          </a:p>
          <a:p>
            <a:r>
              <a:rPr lang="fr-FR" sz="1200" b="1" dirty="0">
                <a:latin typeface="Book Antiqua" panose="02040602050305030304" pitchFamily="18" charset="0"/>
              </a:rPr>
              <a:t>Cette expression me pose cependant deux questions:</a:t>
            </a:r>
          </a:p>
          <a:p>
            <a:endParaRPr lang="fr-FR" sz="1200" b="1" dirty="0">
              <a:latin typeface="Book Antiqua" panose="02040602050305030304" pitchFamily="18" charset="0"/>
            </a:endParaRPr>
          </a:p>
          <a:p>
            <a:r>
              <a:rPr lang="fr-FR" sz="1200" b="1" dirty="0">
                <a:latin typeface="Book Antiqua" panose="02040602050305030304" pitchFamily="18" charset="0"/>
              </a:rPr>
              <a:t> La dit-on en étant conscient du don que le Seigneur fait par le sacerdoce presbytéral à l’Eglise et au monde - </a:t>
            </a:r>
            <a:r>
              <a:rPr lang="fr-FR" sz="1200" dirty="0">
                <a:latin typeface="Book Antiqua" panose="02040602050305030304" pitchFamily="18" charset="0"/>
              </a:rPr>
              <a:t>quelles que soient les limites de ceux qui sont appelés à ce ministère - ou seulement dans la nostalgie d’un système que nous aimerions proroger pour toujours avoir des « prestations sacramentelles » pas trop loin de chez nous et pouvoir continuer à organiser la communauté autour de « mon » clocher ?</a:t>
            </a:r>
          </a:p>
          <a:p>
            <a:endParaRPr lang="fr-FR" sz="1200" dirty="0">
              <a:latin typeface="Book Antiqua" panose="02040602050305030304" pitchFamily="18" charset="0"/>
            </a:endParaRPr>
          </a:p>
          <a:p>
            <a:r>
              <a:rPr lang="fr-FR" sz="1200" b="1" dirty="0">
                <a:latin typeface="Book Antiqua" panose="02040602050305030304" pitchFamily="18" charset="0"/>
              </a:rPr>
              <a:t>La dit-on comme blessure vive d’une Eglise qui veut se laisser vivifier pour l’avenir et la mission</a:t>
            </a:r>
            <a:r>
              <a:rPr lang="fr-FR" sz="1200" dirty="0">
                <a:latin typeface="Book Antiqua" panose="02040602050305030304" pitchFamily="18" charset="0"/>
              </a:rPr>
              <a:t>, ou comme des personnes capricieuses qui pleurent ce (ceux) qu’elles n’ont pas, en oubliant de rendre grâce pour ce qui leur est donné et ceux qui leurs sont donnés,   </a:t>
            </a:r>
          </a:p>
        </p:txBody>
      </p:sp>
      <p:sp>
        <p:nvSpPr>
          <p:cNvPr id="14" name="ZoneTexte 13">
            <a:extLst>
              <a:ext uri="{FF2B5EF4-FFF2-40B4-BE49-F238E27FC236}">
                <a16:creationId xmlns:a16="http://schemas.microsoft.com/office/drawing/2014/main" id="{911D7EBF-3870-6C09-34B8-2EC700FF985D}"/>
              </a:ext>
            </a:extLst>
          </p:cNvPr>
          <p:cNvSpPr txBox="1"/>
          <p:nvPr/>
        </p:nvSpPr>
        <p:spPr>
          <a:xfrm>
            <a:off x="35496" y="3503744"/>
            <a:ext cx="9073008" cy="2123658"/>
          </a:xfrm>
          <a:prstGeom prst="rect">
            <a:avLst/>
          </a:prstGeom>
          <a:noFill/>
        </p:spPr>
        <p:txBody>
          <a:bodyPr wrap="square" rtlCol="0">
            <a:spAutoFit/>
          </a:bodyPr>
          <a:lstStyle/>
          <a:p>
            <a:r>
              <a:rPr lang="fr-FR" sz="1200" dirty="0">
                <a:latin typeface="Book Antiqua" panose="02040602050305030304" pitchFamily="18" charset="0"/>
              </a:rPr>
              <a:t> à commencer les frères et sœurs »concrets » de nos communautés et les pasteurs qui aujourd’hui se donnent, </a:t>
            </a:r>
          </a:p>
          <a:p>
            <a:r>
              <a:rPr lang="fr-FR" sz="1200" dirty="0">
                <a:latin typeface="Book Antiqua" panose="02040602050305030304" pitchFamily="18" charset="0"/>
              </a:rPr>
              <a:t>jusque dans leur fragilité, pour servir ?</a:t>
            </a:r>
          </a:p>
          <a:p>
            <a:r>
              <a:rPr lang="fr-FR" sz="1200" dirty="0">
                <a:latin typeface="Book Antiqua" panose="02040602050305030304" pitchFamily="18" charset="0"/>
              </a:rPr>
              <a:t>L’action de grâce n’empêche pas la recherche partagée de ce à quoi le Seigneur nous appelle – la forme de ce qui est donné peut changer – ni la correction fraternelle si nécessaire  pour grandir dans la charité et la vérité.</a:t>
            </a:r>
          </a:p>
          <a:p>
            <a:r>
              <a:rPr lang="fr-FR" sz="1200" dirty="0">
                <a:latin typeface="Book Antiqua" panose="02040602050305030304" pitchFamily="18" charset="0"/>
              </a:rPr>
              <a:t>Pourtant , elle seule libère du caprice.</a:t>
            </a:r>
          </a:p>
          <a:p>
            <a:r>
              <a:rPr lang="fr-FR" sz="1200" dirty="0">
                <a:latin typeface="Book Antiqua" panose="02040602050305030304" pitchFamily="18" charset="0"/>
              </a:rPr>
              <a:t>La relance des vocations – j’en suis sûr que le Seigneur appelle autant aujourd’hui qu’hier, même si c’est autrement -  ne pourra pas se faire sans une réponse claire à ces deux question.</a:t>
            </a:r>
          </a:p>
          <a:p>
            <a:endParaRPr lang="fr-FR" sz="1200" dirty="0">
              <a:latin typeface="Book Antiqua" panose="02040602050305030304" pitchFamily="18" charset="0"/>
            </a:endParaRPr>
          </a:p>
          <a:p>
            <a:r>
              <a:rPr lang="fr-FR" sz="1200" b="1" dirty="0">
                <a:latin typeface="Book Antiqua" panose="02040602050305030304" pitchFamily="18" charset="0"/>
              </a:rPr>
              <a:t>Quelle est notre disposition à accueillir le don de Dieu ?  Laissons-nous travailler.</a:t>
            </a:r>
          </a:p>
          <a:p>
            <a:endParaRPr lang="fr-FR" sz="1200" dirty="0">
              <a:latin typeface="Book Antiqua" panose="02040602050305030304" pitchFamily="18" charset="0"/>
            </a:endParaRPr>
          </a:p>
          <a:p>
            <a:r>
              <a:rPr lang="fr-FR" sz="1200" dirty="0">
                <a:latin typeface="Book Antiqua" panose="02040602050305030304" pitchFamily="18" charset="0"/>
              </a:rPr>
              <a:t>        			                     	Mgr Olivier Leborgne , Evêque d’Arras, Boulogne et Saint Omer  </a:t>
            </a:r>
            <a:endParaRPr lang="fr-FR" dirty="0"/>
          </a:p>
        </p:txBody>
      </p:sp>
    </p:spTree>
    <p:extLst>
      <p:ext uri="{BB962C8B-B14F-4D97-AF65-F5344CB8AC3E}">
        <p14:creationId xmlns:p14="http://schemas.microsoft.com/office/powerpoint/2010/main" val="1574913140"/>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3858" y="465137"/>
            <a:ext cx="3462157" cy="4896000"/>
          </a:xfrm>
          <a:prstGeom prst="rect">
            <a:avLst/>
          </a:prstGeom>
        </p:spPr>
      </p:pic>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bwMode="auto">
          <a:xfrm>
            <a:off x="155575" y="111885"/>
            <a:ext cx="1080000" cy="1224000"/>
          </a:xfrm>
          <a:prstGeom prst="rect">
            <a:avLst/>
          </a:prstGeom>
        </p:spPr>
      </p:pic>
      <p:sp>
        <p:nvSpPr>
          <p:cNvPr id="4" name="Rectangle 2"/>
          <p:cNvSpPr>
            <a:spLocks noChangeArrowheads="1"/>
          </p:cNvSpPr>
          <p:nvPr/>
        </p:nvSpPr>
        <p:spPr bwMode="auto">
          <a:xfrm>
            <a:off x="0" y="719155"/>
            <a:ext cx="552475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		Chers amis,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	</a:t>
            </a:r>
            <a:r>
              <a:rPr kumimoji="0" lang="fr-FR" altLang="fr-FR" sz="1200" b="1" i="0" u="none" strike="noStrike" cap="none" normalizeH="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           </a:t>
            </a:r>
            <a:r>
              <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Ce week-end, dans toutes les paroisses de notre diocèse,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                                    c’est le lancement de la campagne 2023 du Denier.</a:t>
            </a:r>
            <a:endParaRPr kumimoji="0" lang="fr-FR" altLang="fr-FR" sz="1200" b="1" i="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Je souhaite vous redire ici, que le don au Denier n’est pas un don comme les autres, c’est un moyen très concret d’aider l’Église à partager la Bonne Nouvelle en participant à la rémunération des prêtres et laïcs à son service. Cela nous permet par exemple de participer à la formation des futurs prêtres, d’accueillir les catéchumènes etc…                                                               Si l’Église peut continuer à être en mouvement, c’est grâce au don des catholiques. </a:t>
            </a:r>
            <a:endParaRPr kumimoji="0" lang="fr-FR" altLang="fr-FR" sz="1200" b="1" i="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Cependant, depuis quelques années, nous ne pouvons que constater que le nombre de donateurs au Denier ne cesse de diminuer. Nous savons également qu’une majorité de catholiques pratiquants ne donne pas. C’est pourtant un geste essentiel qui doit faire partie prenante de notre vie chrétienne !</a:t>
            </a:r>
            <a:endParaRPr kumimoji="0" lang="fr-FR" altLang="fr-FR" sz="1200" b="1" i="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Bien sûr, le contexte économique, social et géopolitique est difficile, nous traversons tous des difficultés et les dernières années ont été très éprouvantes à bien des niveaux, mais il ne faut pas perdre ce qui nous anime : la foi, l’espérance et la charité ! </a:t>
            </a:r>
            <a:endParaRPr kumimoji="0" lang="fr-FR" altLang="fr-FR" sz="1200" b="1" i="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rPr>
              <a:t>Pour transmettre ces vertus, l’Église doit pouvoir compter sur le soutien de tous les baptisés. Chaque don, quel que soit son montant, est précieux.</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b="1" dirty="0">
              <a:latin typeface="Book Antiqua" panose="0204060205030503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b="1" dirty="0">
                <a:latin typeface="Book Antiqua" panose="02040602050305030304" pitchFamily="18" charset="0"/>
                <a:ea typeface="SimSun" panose="02010600030101010101" pitchFamily="2" charset="-122"/>
                <a:cs typeface="Times New Roman" panose="02020603050405020304" pitchFamily="18" charset="0"/>
              </a:rPr>
              <a:t>Bernard Lebrun, économe du diocèse d’Arras</a:t>
            </a:r>
            <a:endParaRPr kumimoji="0" lang="fr-FR" altLang="fr-FR" sz="1200" b="1" i="0" u="none" strike="noStrike" cap="none" normalizeH="0" baseline="0" dirty="0">
              <a:ln>
                <a:noFill/>
              </a:ln>
              <a:solidFill>
                <a:schemeClr val="tx1"/>
              </a:solidFill>
              <a:effectLst/>
              <a:latin typeface="Book Antiqua" panose="0204060205030503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dirty="0">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922121"/>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460375" y="164297"/>
            <a:ext cx="8000057"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Offices  de Mars</a:t>
            </a: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1817" r="10859"/>
          <a:stretch/>
        </p:blipFill>
        <p:spPr>
          <a:xfrm>
            <a:off x="0" y="1642656"/>
            <a:ext cx="2436678" cy="3276000"/>
          </a:xfrm>
          <a:prstGeom prst="rect">
            <a:avLst/>
          </a:prstGeom>
          <a:ln>
            <a:noFill/>
          </a:ln>
          <a:effectLst>
            <a:softEdge rad="112500"/>
          </a:effectLst>
        </p:spPr>
      </p:pic>
      <p:graphicFrame>
        <p:nvGraphicFramePr>
          <p:cNvPr id="2" name="Tableau 1"/>
          <p:cNvGraphicFramePr>
            <a:graphicFrameLocks noGrp="1"/>
          </p:cNvGraphicFramePr>
          <p:nvPr>
            <p:extLst>
              <p:ext uri="{D42A27DB-BD31-4B8C-83A1-F6EECF244321}">
                <p14:modId xmlns:p14="http://schemas.microsoft.com/office/powerpoint/2010/main" val="1006739913"/>
              </p:ext>
            </p:extLst>
          </p:nvPr>
        </p:nvGraphicFramePr>
        <p:xfrm>
          <a:off x="2455551" y="1129308"/>
          <a:ext cx="6624735" cy="3874130"/>
        </p:xfrm>
        <a:graphic>
          <a:graphicData uri="http://schemas.openxmlformats.org/drawingml/2006/table">
            <a:tbl>
              <a:tblPr firstRow="1" bandRow="1">
                <a:tableStyleId>{F5AB1C69-6EDB-4FF4-983F-18BD219EF322}</a:tableStyleId>
              </a:tblPr>
              <a:tblGrid>
                <a:gridCol w="2046481">
                  <a:extLst>
                    <a:ext uri="{9D8B030D-6E8A-4147-A177-3AD203B41FA5}">
                      <a16:colId xmlns:a16="http://schemas.microsoft.com/office/drawing/2014/main" val="20000"/>
                    </a:ext>
                  </a:extLst>
                </a:gridCol>
                <a:gridCol w="1296003">
                  <a:extLst>
                    <a:ext uri="{9D8B030D-6E8A-4147-A177-3AD203B41FA5}">
                      <a16:colId xmlns:a16="http://schemas.microsoft.com/office/drawing/2014/main" val="20001"/>
                    </a:ext>
                  </a:extLst>
                </a:gridCol>
                <a:gridCol w="1634437">
                  <a:extLst>
                    <a:ext uri="{9D8B030D-6E8A-4147-A177-3AD203B41FA5}">
                      <a16:colId xmlns:a16="http://schemas.microsoft.com/office/drawing/2014/main" val="20002"/>
                    </a:ext>
                  </a:extLst>
                </a:gridCol>
                <a:gridCol w="1647814">
                  <a:extLst>
                    <a:ext uri="{9D8B030D-6E8A-4147-A177-3AD203B41FA5}">
                      <a16:colId xmlns:a16="http://schemas.microsoft.com/office/drawing/2014/main" val="20003"/>
                    </a:ext>
                  </a:extLst>
                </a:gridCol>
              </a:tblGrid>
              <a:tr h="792088">
                <a:tc>
                  <a:txBody>
                    <a:bodyPr/>
                    <a:lstStyle/>
                    <a:p>
                      <a:pPr>
                        <a:lnSpc>
                          <a:spcPct val="107000"/>
                        </a:lnSpc>
                      </a:pPr>
                      <a:endParaRPr lang="fr-FR" sz="1100" dirty="0">
                        <a:effectLst/>
                        <a:latin typeface="Calibri" panose="020F0502020204030204" pitchFamily="34" charset="0"/>
                      </a:endParaRPr>
                    </a:p>
                  </a:txBody>
                  <a:tcPr/>
                </a:tc>
                <a:tc>
                  <a:txBody>
                    <a:bodyPr/>
                    <a:lstStyle/>
                    <a:p>
                      <a:pPr algn="ctr">
                        <a:lnSpc>
                          <a:spcPct val="107000"/>
                        </a:lnSpc>
                        <a:spcAft>
                          <a:spcPts val="800"/>
                        </a:spcAft>
                      </a:pPr>
                      <a:r>
                        <a:rPr lang="fr-FR" sz="1400" dirty="0">
                          <a:effectLst/>
                        </a:rPr>
                        <a:t>Eglise de </a:t>
                      </a:r>
                      <a:r>
                        <a:rPr lang="fr-FR" sz="1400" dirty="0" err="1">
                          <a:effectLst/>
                        </a:rPr>
                        <a:t>Moulle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fr-FR" sz="1400" dirty="0">
                          <a:effectLst/>
                        </a:rPr>
                        <a:t>Eglise de </a:t>
                      </a:r>
                    </a:p>
                    <a:p>
                      <a:pPr algn="ctr">
                        <a:lnSpc>
                          <a:spcPct val="107000"/>
                        </a:lnSpc>
                        <a:spcAft>
                          <a:spcPts val="800"/>
                        </a:spcAft>
                      </a:pPr>
                      <a:r>
                        <a:rPr lang="fr-FR" sz="1400" dirty="0" err="1">
                          <a:effectLst/>
                        </a:rPr>
                        <a:t>Tilques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fr-FR" sz="1400" dirty="0">
                          <a:effectLst/>
                        </a:rPr>
                        <a:t>Eglise</a:t>
                      </a:r>
                    </a:p>
                    <a:p>
                      <a:pPr algn="ctr">
                        <a:lnSpc>
                          <a:spcPct val="107000"/>
                        </a:lnSpc>
                        <a:spcAft>
                          <a:spcPts val="800"/>
                        </a:spcAft>
                      </a:pPr>
                      <a:r>
                        <a:rPr lang="fr-FR" sz="1400" dirty="0">
                          <a:effectLst/>
                        </a:rPr>
                        <a:t>d’</a:t>
                      </a:r>
                      <a:r>
                        <a:rPr lang="fr-FR" sz="1400" dirty="0" err="1">
                          <a:effectLst/>
                        </a:rPr>
                        <a:t>Eperlecques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430515">
                <a:tc>
                  <a:txBody>
                    <a:bodyPr/>
                    <a:lstStyle/>
                    <a:p>
                      <a:pPr>
                        <a:lnSpc>
                          <a:spcPct val="107000"/>
                        </a:lnSpc>
                        <a:spcAft>
                          <a:spcPts val="800"/>
                        </a:spcAft>
                      </a:pPr>
                      <a:r>
                        <a:rPr lang="fr-FR" sz="1400" b="1" dirty="0">
                          <a:solidFill>
                            <a:schemeClr val="tx1"/>
                          </a:solidFill>
                          <a:effectLst/>
                        </a:rPr>
                        <a:t>Dimanche 05/03</a:t>
                      </a:r>
                      <a:endParaRPr lang="fr-FR" sz="1200" b="1" dirty="0">
                        <a:solidFill>
                          <a:schemeClr val="tx1"/>
                        </a:solidFill>
                        <a:effectLst/>
                      </a:endParaRPr>
                    </a:p>
                  </a:txBody>
                  <a:tcPr/>
                </a:tc>
                <a:tc>
                  <a:txBody>
                    <a:bodyPr/>
                    <a:lstStyle/>
                    <a:p>
                      <a:pPr algn="ctr">
                        <a:lnSpc>
                          <a:spcPct val="107000"/>
                        </a:lnSpc>
                        <a:spcAft>
                          <a:spcPts val="800"/>
                        </a:spcAft>
                      </a:pP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pPr>
                      <a:endParaRPr lang="fr-FR" sz="1400" b="1" dirty="0">
                        <a:solidFill>
                          <a:schemeClr val="tx1"/>
                        </a:solidFill>
                        <a:effectLst/>
                        <a:latin typeface="Calibri" panose="020F0502020204030204" pitchFamily="34" charset="0"/>
                      </a:endParaRPr>
                    </a:p>
                  </a:txBody>
                  <a:tcPr/>
                </a:tc>
                <a:tc>
                  <a:txBody>
                    <a:bodyPr/>
                    <a:lstStyle/>
                    <a:p>
                      <a:pPr algn="ctr">
                        <a:lnSpc>
                          <a:spcPct val="107000"/>
                        </a:lnSpc>
                      </a:pPr>
                      <a:r>
                        <a:rPr lang="fr-FR" sz="1400" b="1" dirty="0">
                          <a:solidFill>
                            <a:schemeClr val="tx1"/>
                          </a:solidFill>
                          <a:effectLst/>
                          <a:latin typeface="Calibri" panose="020F0502020204030204" pitchFamily="34" charset="0"/>
                        </a:rPr>
                        <a:t>11h00</a:t>
                      </a:r>
                    </a:p>
                  </a:txBody>
                  <a:tcPr/>
                </a:tc>
                <a:extLst>
                  <a:ext uri="{0D108BD9-81ED-4DB2-BD59-A6C34878D82A}">
                    <a16:rowId xmlns:a16="http://schemas.microsoft.com/office/drawing/2014/main" val="10005"/>
                  </a:ext>
                </a:extLst>
              </a:tr>
              <a:tr h="470203">
                <a:tc>
                  <a:txBody>
                    <a:bodyPr/>
                    <a:lstStyle/>
                    <a:p>
                      <a:pPr>
                        <a:lnSpc>
                          <a:spcPct val="107000"/>
                        </a:lnSpc>
                        <a:spcAft>
                          <a:spcPts val="800"/>
                        </a:spcAft>
                      </a:pPr>
                      <a:r>
                        <a:rPr lang="fr-FR" sz="1400" b="1" dirty="0">
                          <a:solidFill>
                            <a:schemeClr val="tx1"/>
                          </a:solidFill>
                          <a:effectLst/>
                        </a:rPr>
                        <a:t>Dimanche 12/03</a:t>
                      </a:r>
                      <a:r>
                        <a:rPr lang="fr-FR" sz="1400" b="1" baseline="0" dirty="0">
                          <a:solidFill>
                            <a:schemeClr val="tx1"/>
                          </a:solidFill>
                          <a:effectLst/>
                        </a:rPr>
                        <a:t> </a:t>
                      </a:r>
                      <a:endParaRPr lang="fr-FR" sz="1200" b="1" dirty="0">
                        <a:solidFill>
                          <a:schemeClr val="tx1"/>
                        </a:solidFill>
                        <a:effectLst/>
                      </a:endParaRPr>
                    </a:p>
                  </a:txBody>
                  <a:tcPr/>
                </a:tc>
                <a:tc>
                  <a:txBody>
                    <a:bodyPr/>
                    <a:lstStyle/>
                    <a:p>
                      <a:pPr algn="ctr">
                        <a:lnSpc>
                          <a:spcPct val="107000"/>
                        </a:lnSpc>
                        <a:spcAft>
                          <a:spcPts val="800"/>
                        </a:spcAft>
                      </a:pPr>
                      <a:r>
                        <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11h00</a:t>
                      </a:r>
                    </a:p>
                  </a:txBody>
                  <a:tcPr/>
                </a:tc>
                <a:tc>
                  <a:txBody>
                    <a:bodyPr/>
                    <a:lstStyle/>
                    <a:p>
                      <a:pPr algn="ctr">
                        <a:lnSpc>
                          <a:spcPct val="107000"/>
                        </a:lnSpc>
                      </a:pPr>
                      <a:endParaRPr lang="fr-FR" sz="1400" b="1" dirty="0">
                        <a:effectLst/>
                        <a:latin typeface="Calibri" panose="020F0502020204030204" pitchFamily="34" charset="0"/>
                      </a:endParaRPr>
                    </a:p>
                  </a:txBody>
                  <a:tcPr/>
                </a:tc>
                <a:tc>
                  <a:txBody>
                    <a:bodyPr/>
                    <a:lstStyle/>
                    <a:p>
                      <a:pPr algn="ctr">
                        <a:lnSpc>
                          <a:spcPct val="107000"/>
                        </a:lnSpc>
                      </a:pPr>
                      <a:endParaRPr lang="fr-FR" sz="1400" b="1" dirty="0">
                        <a:effectLst/>
                        <a:latin typeface="Calibri" panose="020F0502020204030204" pitchFamily="34" charset="0"/>
                      </a:endParaRPr>
                    </a:p>
                  </a:txBody>
                  <a:tcPr/>
                </a:tc>
                <a:extLst>
                  <a:ext uri="{0D108BD9-81ED-4DB2-BD59-A6C34878D82A}">
                    <a16:rowId xmlns:a16="http://schemas.microsoft.com/office/drawing/2014/main" val="10007"/>
                  </a:ext>
                </a:extLst>
              </a:tr>
              <a:tr h="470203">
                <a:tc>
                  <a:txBody>
                    <a:bodyPr/>
                    <a:lstStyle/>
                    <a:p>
                      <a:pPr>
                        <a:lnSpc>
                          <a:spcPct val="107000"/>
                        </a:lnSpc>
                        <a:spcAft>
                          <a:spcPts val="800"/>
                        </a:spcAft>
                      </a:pPr>
                      <a:r>
                        <a:rPr lang="fr-FR" sz="1400" b="1" dirty="0">
                          <a:solidFill>
                            <a:schemeClr val="tx1"/>
                          </a:solidFill>
                          <a:effectLst/>
                        </a:rPr>
                        <a:t>Dimanche 19/03</a:t>
                      </a:r>
                    </a:p>
                  </a:txBody>
                  <a:tcPr/>
                </a:tc>
                <a:tc>
                  <a:txBody>
                    <a:bodyPr/>
                    <a:lstStyle/>
                    <a:p>
                      <a:pPr algn="ctr">
                        <a:lnSpc>
                          <a:spcPct val="107000"/>
                        </a:lnSpc>
                        <a:spcAft>
                          <a:spcPts val="800"/>
                        </a:spcAft>
                      </a:pP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pPr>
                      <a:r>
                        <a:rPr lang="fr-FR" sz="1400" b="1" dirty="0">
                          <a:effectLst/>
                          <a:latin typeface="Calibri" panose="020F0502020204030204" pitchFamily="34" charset="0"/>
                        </a:rPr>
                        <a:t>11h00</a:t>
                      </a:r>
                    </a:p>
                  </a:txBody>
                  <a:tcPr/>
                </a:tc>
                <a:tc>
                  <a:txBody>
                    <a:bodyPr/>
                    <a:lstStyle/>
                    <a:p>
                      <a:pPr algn="ctr">
                        <a:lnSpc>
                          <a:spcPct val="107000"/>
                        </a:lnSpc>
                      </a:pPr>
                      <a:endParaRPr lang="fr-FR" sz="1400" b="1" dirty="0">
                        <a:effectLst/>
                        <a:latin typeface="Calibri" panose="020F0502020204030204" pitchFamily="34" charset="0"/>
                      </a:endParaRPr>
                    </a:p>
                  </a:txBody>
                  <a:tcPr/>
                </a:tc>
                <a:extLst>
                  <a:ext uri="{0D108BD9-81ED-4DB2-BD59-A6C34878D82A}">
                    <a16:rowId xmlns:a16="http://schemas.microsoft.com/office/drawing/2014/main" val="10003"/>
                  </a:ext>
                </a:extLst>
              </a:tr>
              <a:tr h="470203">
                <a:tc>
                  <a:txBody>
                    <a:bodyPr/>
                    <a:lstStyle/>
                    <a:p>
                      <a:pPr>
                        <a:lnSpc>
                          <a:spcPct val="107000"/>
                        </a:lnSpc>
                        <a:spcAft>
                          <a:spcPts val="800"/>
                        </a:spcAft>
                      </a:pPr>
                      <a:r>
                        <a:rPr lang="fr-FR" sz="1400" b="1" dirty="0">
                          <a:solidFill>
                            <a:schemeClr val="tx1"/>
                          </a:solidFill>
                          <a:effectLst/>
                        </a:rPr>
                        <a:t>Dimanche</a:t>
                      </a:r>
                      <a:r>
                        <a:rPr lang="fr-FR" sz="1400" b="1" baseline="0" dirty="0">
                          <a:solidFill>
                            <a:schemeClr val="tx1"/>
                          </a:solidFill>
                          <a:effectLst/>
                        </a:rPr>
                        <a:t> 26/03</a:t>
                      </a:r>
                      <a:endParaRPr lang="fr-FR" sz="1400" b="1" dirty="0">
                        <a:solidFill>
                          <a:schemeClr val="tx1"/>
                        </a:solidFill>
                        <a:effectLst/>
                      </a:endParaRPr>
                    </a:p>
                  </a:txBody>
                  <a:tcPr/>
                </a:tc>
                <a:tc>
                  <a:txBody>
                    <a:bodyPr/>
                    <a:lstStyle/>
                    <a:p>
                      <a:pPr algn="ctr">
                        <a:lnSpc>
                          <a:spcPct val="107000"/>
                        </a:lnSpc>
                        <a:spcAft>
                          <a:spcPts val="800"/>
                        </a:spcAft>
                      </a:pPr>
                      <a:endPar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pPr>
                      <a:endParaRPr lang="fr-FR" sz="1400" b="1" dirty="0">
                        <a:effectLst/>
                        <a:latin typeface="Calibri" panose="020F0502020204030204" pitchFamily="34" charset="0"/>
                      </a:endParaRPr>
                    </a:p>
                  </a:txBody>
                  <a:tcPr/>
                </a:tc>
                <a:tc>
                  <a:txBody>
                    <a:bodyPr/>
                    <a:lstStyle/>
                    <a:p>
                      <a:pPr algn="ctr">
                        <a:lnSpc>
                          <a:spcPct val="107000"/>
                        </a:lnSpc>
                      </a:pPr>
                      <a:r>
                        <a:rPr lang="fr-FR" sz="1400" b="1" dirty="0">
                          <a:effectLst/>
                          <a:latin typeface="Calibri" panose="020F0502020204030204" pitchFamily="34" charset="0"/>
                        </a:rPr>
                        <a:t>11h00</a:t>
                      </a:r>
                    </a:p>
                  </a:txBody>
                  <a:tcPr/>
                </a:tc>
                <a:extLst>
                  <a:ext uri="{0D108BD9-81ED-4DB2-BD59-A6C34878D82A}">
                    <a16:rowId xmlns:a16="http://schemas.microsoft.com/office/drawing/2014/main" val="10004"/>
                  </a:ext>
                </a:extLst>
              </a:tr>
              <a:tr h="470203">
                <a:tc>
                  <a:txBody>
                    <a:bodyPr/>
                    <a:lstStyle/>
                    <a:p>
                      <a:pPr>
                        <a:lnSpc>
                          <a:spcPct val="107000"/>
                        </a:lnSpc>
                        <a:spcAft>
                          <a:spcPts val="800"/>
                        </a:spcAft>
                      </a:pPr>
                      <a:r>
                        <a:rPr lang="fr-FR" sz="1400" b="1" dirty="0">
                          <a:solidFill>
                            <a:schemeClr val="tx1"/>
                          </a:solidFill>
                          <a:effectLst/>
                        </a:rPr>
                        <a:t>Mercredi 29/03</a:t>
                      </a:r>
                    </a:p>
                  </a:txBody>
                  <a:tcPr/>
                </a:tc>
                <a:tc gridSpan="3">
                  <a:txBody>
                    <a:bodyPr/>
                    <a:lstStyle/>
                    <a:p>
                      <a:pPr algn="l">
                        <a:lnSpc>
                          <a:spcPct val="107000"/>
                        </a:lnSpc>
                        <a:spcAft>
                          <a:spcPts val="800"/>
                        </a:spcAft>
                      </a:pPr>
                      <a:r>
                        <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Célébration communautaire du pardon             18h00</a:t>
                      </a:r>
                    </a:p>
                    <a:p>
                      <a:pPr algn="l">
                        <a:lnSpc>
                          <a:spcPct val="107000"/>
                        </a:lnSpc>
                        <a:spcAft>
                          <a:spcPts val="800"/>
                        </a:spcAft>
                      </a:pPr>
                      <a:r>
                        <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confessions individuelles</a:t>
                      </a:r>
                      <a:r>
                        <a:rPr lang="fr-FR" sz="14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a:tc>
                <a:tc hMerge="1">
                  <a:txBody>
                    <a:bodyPr/>
                    <a:lstStyle/>
                    <a:p>
                      <a:pPr algn="ctr">
                        <a:lnSpc>
                          <a:spcPct val="107000"/>
                        </a:lnSpc>
                      </a:pPr>
                      <a:endParaRPr lang="fr-FR" sz="1400" b="1" dirty="0">
                        <a:effectLst/>
                        <a:latin typeface="Calibri" panose="020F0502020204030204" pitchFamily="34" charset="0"/>
                      </a:endParaRPr>
                    </a:p>
                  </a:txBody>
                  <a:tcPr/>
                </a:tc>
                <a:tc hMerge="1">
                  <a:txBody>
                    <a:bodyPr/>
                    <a:lstStyle/>
                    <a:p>
                      <a:pPr algn="ctr">
                        <a:lnSpc>
                          <a:spcPct val="107000"/>
                        </a:lnSpc>
                      </a:pPr>
                      <a:endParaRPr lang="fr-FR" sz="1400" b="1" dirty="0">
                        <a:effectLst/>
                        <a:latin typeface="Calibri" panose="020F0502020204030204" pitchFamily="34" charset="0"/>
                      </a:endParaRPr>
                    </a:p>
                  </a:txBody>
                  <a:tcPr/>
                </a:tc>
                <a:extLst>
                  <a:ext uri="{0D108BD9-81ED-4DB2-BD59-A6C34878D82A}">
                    <a16:rowId xmlns:a16="http://schemas.microsoft.com/office/drawing/2014/main" val="10006"/>
                  </a:ext>
                </a:extLst>
              </a:tr>
              <a:tr h="504056">
                <a:tc>
                  <a:txBody>
                    <a:bodyPr/>
                    <a:lstStyle/>
                    <a:p>
                      <a:pPr>
                        <a:lnSpc>
                          <a:spcPct val="107000"/>
                        </a:lnSpc>
                        <a:spcAft>
                          <a:spcPts val="800"/>
                        </a:spcAft>
                      </a:pPr>
                      <a:r>
                        <a:rPr lang="fr-FR" sz="1400" b="1" dirty="0">
                          <a:solidFill>
                            <a:schemeClr val="tx1"/>
                          </a:solidFill>
                          <a:effectLst/>
                        </a:rPr>
                        <a:t>Dimanche 05/04</a:t>
                      </a:r>
                    </a:p>
                    <a:p>
                      <a:pPr>
                        <a:lnSpc>
                          <a:spcPct val="107000"/>
                        </a:lnSpc>
                        <a:spcAft>
                          <a:spcPts val="800"/>
                        </a:spcAft>
                      </a:pPr>
                      <a:r>
                        <a:rPr lang="fr-FR" sz="1200" b="1" dirty="0">
                          <a:solidFill>
                            <a:schemeClr val="tx1"/>
                          </a:solidFill>
                          <a:effectLst/>
                        </a:rPr>
                        <a:t>Messe des Rameaux</a:t>
                      </a:r>
                      <a:r>
                        <a:rPr lang="fr-FR" sz="1200" b="1" baseline="0" dirty="0">
                          <a:solidFill>
                            <a:schemeClr val="tx1"/>
                          </a:solidFill>
                          <a:effectLst/>
                        </a:rPr>
                        <a:t> </a:t>
                      </a:r>
                      <a:endParaRPr lang="fr-FR" sz="1200" b="1" dirty="0">
                        <a:solidFill>
                          <a:schemeClr val="tx1"/>
                        </a:solidFill>
                        <a:effectLst/>
                      </a:endParaRPr>
                    </a:p>
                  </a:txBody>
                  <a:tcPr/>
                </a:tc>
                <a:tc>
                  <a:txBody>
                    <a:bodyPr/>
                    <a:lstStyle/>
                    <a:p>
                      <a:pPr algn="ctr">
                        <a:lnSpc>
                          <a:spcPct val="107000"/>
                        </a:lnSpc>
                        <a:spcAft>
                          <a:spcPts val="800"/>
                        </a:spcAft>
                      </a:pPr>
                      <a:r>
                        <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11h00</a:t>
                      </a:r>
                    </a:p>
                  </a:txBody>
                  <a:tcPr/>
                </a:tc>
                <a:tc>
                  <a:txBody>
                    <a:bodyPr/>
                    <a:lstStyle/>
                    <a:p>
                      <a:pPr algn="ctr">
                        <a:lnSpc>
                          <a:spcPct val="107000"/>
                        </a:lnSpc>
                      </a:pPr>
                      <a:endParaRPr lang="fr-FR" sz="1400" b="1" dirty="0">
                        <a:effectLst/>
                        <a:latin typeface="Calibri" panose="020F0502020204030204" pitchFamily="34" charset="0"/>
                      </a:endParaRPr>
                    </a:p>
                  </a:txBody>
                  <a:tcPr/>
                </a:tc>
                <a:tc>
                  <a:txBody>
                    <a:bodyPr/>
                    <a:lstStyle/>
                    <a:p>
                      <a:pPr algn="ctr">
                        <a:lnSpc>
                          <a:spcPct val="107000"/>
                        </a:lnSpc>
                      </a:pPr>
                      <a:endParaRPr lang="fr-FR" sz="1400" b="1" dirty="0">
                        <a:effectLst/>
                        <a:latin typeface="Calibri" panose="020F050202020403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54779402"/>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9" name="ZoneTexte 8"/>
          <p:cNvSpPr txBox="1"/>
          <p:nvPr/>
        </p:nvSpPr>
        <p:spPr>
          <a:xfrm>
            <a:off x="1768500" y="41973"/>
            <a:ext cx="5437174"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Entrer en Carême … Ensemble </a:t>
            </a: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5" name="Rectangle 4"/>
          <p:cNvSpPr/>
          <p:nvPr/>
        </p:nvSpPr>
        <p:spPr>
          <a:xfrm>
            <a:off x="-1" y="741415"/>
            <a:ext cx="9144001" cy="4939814"/>
          </a:xfrm>
          <a:prstGeom prst="rect">
            <a:avLst/>
          </a:prstGeom>
        </p:spPr>
        <p:txBody>
          <a:bodyPr wrap="square">
            <a:spAutoFit/>
          </a:bodyPr>
          <a:lstStyle/>
          <a:p>
            <a:endParaRPr lang="fr-FR" sz="1300" b="1" dirty="0">
              <a:solidFill>
                <a:srgbClr val="333333"/>
              </a:solidFill>
              <a:latin typeface="Book Antiqua" panose="02040602050305030304" pitchFamily="18" charset="0"/>
            </a:endParaRPr>
          </a:p>
          <a:p>
            <a:r>
              <a:rPr lang="fr-FR" sz="1300" b="1" dirty="0">
                <a:solidFill>
                  <a:srgbClr val="333333"/>
                </a:solidFill>
                <a:latin typeface="Book Antiqua" panose="02040602050305030304" pitchFamily="18" charset="0"/>
              </a:rPr>
              <a:t>Nous avons pris ensemble ce chemin de Carême </a:t>
            </a:r>
          </a:p>
          <a:p>
            <a:r>
              <a:rPr lang="fr-FR" sz="1300" b="1" dirty="0">
                <a:solidFill>
                  <a:srgbClr val="333333"/>
                </a:solidFill>
                <a:latin typeface="Book Antiqua" panose="02040602050305030304" pitchFamily="18" charset="0"/>
              </a:rPr>
              <a:t>40 jours de marche pour arriver à la grande fête de Pâques</a:t>
            </a:r>
          </a:p>
          <a:p>
            <a:endParaRPr lang="fr-FR" sz="1300" b="1" dirty="0">
              <a:solidFill>
                <a:srgbClr val="333333"/>
              </a:solidFill>
              <a:latin typeface="Book Antiqua" panose="02040602050305030304" pitchFamily="18" charset="0"/>
            </a:endParaRPr>
          </a:p>
          <a:p>
            <a:r>
              <a:rPr lang="fr-FR" sz="1300" b="1" dirty="0">
                <a:solidFill>
                  <a:srgbClr val="333333"/>
                </a:solidFill>
                <a:latin typeface="Book Antiqua" panose="02040602050305030304" pitchFamily="18" charset="0"/>
              </a:rPr>
              <a:t>En début de messe des Cendres un temps explicatif était proposé</a:t>
            </a:r>
          </a:p>
          <a:p>
            <a:r>
              <a:rPr lang="fr-FR" sz="1300" b="1" dirty="0">
                <a:solidFill>
                  <a:srgbClr val="333333"/>
                </a:solidFill>
                <a:latin typeface="Book Antiqua" panose="02040602050305030304" pitchFamily="18" charset="0"/>
              </a:rPr>
              <a:t>aux enfants sur le sens du Carême et les gestes vécus lors de la messe. </a:t>
            </a:r>
          </a:p>
          <a:p>
            <a:endParaRPr lang="fr-FR" sz="1300" b="1" dirty="0">
              <a:solidFill>
                <a:srgbClr val="333333"/>
              </a:solidFill>
              <a:latin typeface="Book Antiqua" panose="02040602050305030304" pitchFamily="18" charset="0"/>
            </a:endParaRPr>
          </a:p>
          <a:p>
            <a:r>
              <a:rPr lang="fr-FR" sz="1300" b="1" dirty="0">
                <a:solidFill>
                  <a:srgbClr val="333333"/>
                </a:solidFill>
                <a:latin typeface="Book Antiqua" panose="02040602050305030304" pitchFamily="18" charset="0"/>
              </a:rPr>
              <a:t>Nous savons  que suivre Jésus sur ce chemin n’est pas toujours facile,</a:t>
            </a:r>
          </a:p>
          <a:p>
            <a:r>
              <a:rPr lang="fr-FR" sz="1300" b="1" dirty="0">
                <a:solidFill>
                  <a:srgbClr val="333333"/>
                </a:solidFill>
                <a:latin typeface="Book Antiqua" panose="02040602050305030304" pitchFamily="18" charset="0"/>
              </a:rPr>
              <a:t>c’est pourquoi il est important de marcher tous ensemble. </a:t>
            </a:r>
          </a:p>
          <a:p>
            <a:r>
              <a:rPr lang="fr-FR" sz="1300" b="1" dirty="0">
                <a:solidFill>
                  <a:srgbClr val="333333"/>
                </a:solidFill>
                <a:latin typeface="Book Antiqua" panose="02040602050305030304" pitchFamily="18" charset="0"/>
              </a:rPr>
              <a:t>Pour faire ce voyage, il nous faut faire plus de place à Jésus </a:t>
            </a:r>
          </a:p>
          <a:p>
            <a:r>
              <a:rPr lang="fr-FR" sz="1300" b="1" dirty="0">
                <a:solidFill>
                  <a:srgbClr val="333333"/>
                </a:solidFill>
                <a:latin typeface="Book Antiqua" panose="02040602050305030304" pitchFamily="18" charset="0"/>
              </a:rPr>
              <a:t>dans nos vies, changer nos cœurs, se désencombrer, </a:t>
            </a:r>
          </a:p>
          <a:p>
            <a:r>
              <a:rPr lang="fr-FR" sz="1300" b="1" dirty="0">
                <a:solidFill>
                  <a:srgbClr val="333333"/>
                </a:solidFill>
                <a:latin typeface="Book Antiqua" panose="02040602050305030304" pitchFamily="18" charset="0"/>
              </a:rPr>
              <a:t>et enlever toute cette poussière en nous pour voir sa lumière.</a:t>
            </a:r>
          </a:p>
          <a:p>
            <a:endParaRPr lang="fr-FR" sz="1300" b="1" dirty="0">
              <a:solidFill>
                <a:srgbClr val="333333"/>
              </a:solidFill>
              <a:latin typeface="Book Antiqua" panose="02040602050305030304" pitchFamily="18" charset="0"/>
            </a:endParaRPr>
          </a:p>
          <a:p>
            <a:r>
              <a:rPr lang="fr-FR" sz="1300" b="1" dirty="0">
                <a:solidFill>
                  <a:srgbClr val="333333"/>
                </a:solidFill>
                <a:latin typeface="Book Antiqua" panose="02040602050305030304" pitchFamily="18" charset="0"/>
              </a:rPr>
              <a:t>Après avoir brûlé les rameaux de l’an dernier et béni les cendres, </a:t>
            </a:r>
          </a:p>
          <a:p>
            <a:r>
              <a:rPr lang="fr-FR" sz="1300" b="1" dirty="0">
                <a:solidFill>
                  <a:srgbClr val="333333"/>
                </a:solidFill>
                <a:latin typeface="Book Antiqua" panose="02040602050305030304" pitchFamily="18" charset="0"/>
              </a:rPr>
              <a:t>le Père Sébastien et Jean Pierre ont marqué notre front du signe </a:t>
            </a:r>
          </a:p>
          <a:p>
            <a:r>
              <a:rPr lang="fr-FR" sz="1300" b="1" dirty="0">
                <a:solidFill>
                  <a:srgbClr val="333333"/>
                </a:solidFill>
                <a:latin typeface="Book Antiqua" panose="02040602050305030304" pitchFamily="18" charset="0"/>
              </a:rPr>
              <a:t>de la croix, signe marquant que nous nous sommes mis en route </a:t>
            </a:r>
          </a:p>
          <a:p>
            <a:r>
              <a:rPr lang="fr-FR" sz="1300" b="1" dirty="0">
                <a:solidFill>
                  <a:srgbClr val="333333"/>
                </a:solidFill>
                <a:latin typeface="Book Antiqua" panose="02040602050305030304" pitchFamily="18" charset="0"/>
              </a:rPr>
              <a:t>avec notre volonté  de conversion, la volonté de changer notre cœur, le signe de revenir à l’essentiel vers Dieu </a:t>
            </a:r>
          </a:p>
          <a:p>
            <a:endParaRPr lang="fr-FR" sz="1300" i="1" dirty="0">
              <a:solidFill>
                <a:srgbClr val="000000"/>
              </a:solidFill>
              <a:latin typeface="Book Antiqua" panose="02040602050305030304" pitchFamily="18" charset="0"/>
            </a:endParaRPr>
          </a:p>
          <a:p>
            <a:endParaRPr lang="fr-FR" sz="1300" b="1" dirty="0">
              <a:solidFill>
                <a:srgbClr val="000000"/>
              </a:solidFill>
              <a:latin typeface="Book Antiqua" panose="02040602050305030304" pitchFamily="18" charset="0"/>
            </a:endParaRPr>
          </a:p>
          <a:p>
            <a:r>
              <a:rPr lang="fr-FR" sz="1300" b="1" dirty="0">
                <a:solidFill>
                  <a:srgbClr val="000000"/>
                </a:solidFill>
                <a:latin typeface="Book Antiqua" panose="02040602050305030304" pitchFamily="18" charset="0"/>
              </a:rPr>
              <a:t>Nous souhaitons un beau chemin de Carême à chacun d’entre vous, aux enfants du KT venus nombreux en famille, et à nos frères et sœurs malades, que les membres du SEM ont visité pour leur apporter les Cendres.</a:t>
            </a:r>
          </a:p>
          <a:p>
            <a:r>
              <a:rPr lang="fr-FR" sz="1400" b="1" dirty="0">
                <a:solidFill>
                  <a:srgbClr val="000000"/>
                </a:solidFill>
                <a:latin typeface="Book Antiqua" panose="02040602050305030304" pitchFamily="18" charset="0"/>
              </a:rPr>
              <a:t> </a:t>
            </a:r>
          </a:p>
          <a:p>
            <a:endParaRPr lang="fr-FR" sz="1400" b="1" dirty="0">
              <a:solidFill>
                <a:srgbClr val="000000"/>
              </a:solidFill>
              <a:latin typeface="Book Antiqua" panose="02040602050305030304" pitchFamily="18" charset="0"/>
            </a:endParaRPr>
          </a:p>
          <a:p>
            <a:endParaRPr lang="fr-FR" sz="1400" dirty="0">
              <a:solidFill>
                <a:srgbClr val="333333"/>
              </a:solidFill>
              <a:latin typeface="STIX Two Text"/>
            </a:endParaRPr>
          </a:p>
        </p:txBody>
      </p:sp>
      <p:pic>
        <p:nvPicPr>
          <p:cNvPr id="11" name="Picture 2" descr="Peut être une image de 3 personnes, personnes debout et intérieur"/>
          <p:cNvPicPr>
            <a:picLocks noChangeAspect="1" noChangeArrowheads="1"/>
          </p:cNvPicPr>
          <p:nvPr/>
        </p:nvPicPr>
        <p:blipFill rotWithShape="1">
          <a:blip r:embed="rId2">
            <a:extLst>
              <a:ext uri="{28A0092B-C50C-407E-A947-70E740481C1C}">
                <a14:useLocalDpi xmlns:a14="http://schemas.microsoft.com/office/drawing/2010/main" val="0"/>
              </a:ext>
            </a:extLst>
          </a:blip>
          <a:srcRect t="4505" r="4604" b="25791"/>
          <a:stretch/>
        </p:blipFill>
        <p:spPr bwMode="auto">
          <a:xfrm>
            <a:off x="5744449" y="539428"/>
            <a:ext cx="3399551" cy="331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4718"/>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8" name="Rectangle 2047"/>
          <p:cNvSpPr/>
          <p:nvPr/>
        </p:nvSpPr>
        <p:spPr>
          <a:xfrm>
            <a:off x="154144" y="122439"/>
            <a:ext cx="8870977" cy="1627724"/>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 </a:t>
            </a:r>
          </a:p>
          <a:p>
            <a:pPr algn="ctr"/>
            <a:r>
              <a:rPr lang="fr-FR" b="1" dirty="0"/>
              <a:t>Pour toutes  demandes n’hésitez pas à nous écrire ...</a:t>
            </a:r>
          </a:p>
          <a:p>
            <a:pPr algn="ctr"/>
            <a:r>
              <a:rPr lang="fr-FR" b="1" dirty="0">
                <a:solidFill>
                  <a:schemeClr val="tx1"/>
                </a:solidFill>
                <a:hlinkClick r:id="rId2"/>
              </a:rPr>
              <a:t>equipepastorale@teresaenmorinie.fr</a:t>
            </a:r>
            <a:r>
              <a:rPr lang="fr-FR" b="1" dirty="0">
                <a:solidFill>
                  <a:schemeClr val="tx1"/>
                </a:solidFill>
              </a:rPr>
              <a:t> </a:t>
            </a:r>
            <a:endParaRPr lang="fr-FR" b="1" dirty="0"/>
          </a:p>
          <a:p>
            <a:pPr algn="ctr"/>
            <a:r>
              <a:rPr lang="fr-FR" b="1" dirty="0"/>
              <a:t>Equipe Pastorale</a:t>
            </a:r>
          </a:p>
        </p:txBody>
      </p:sp>
      <p:sp>
        <p:nvSpPr>
          <p:cNvPr id="4" name="ZoneTexte 3"/>
          <p:cNvSpPr txBox="1"/>
          <p:nvPr/>
        </p:nvSpPr>
        <p:spPr>
          <a:xfrm>
            <a:off x="881220" y="4004739"/>
            <a:ext cx="7416824" cy="1569660"/>
          </a:xfrm>
          <a:prstGeom prst="rect">
            <a:avLst/>
          </a:prstGeom>
          <a:solidFill>
            <a:srgbClr val="33CC33"/>
          </a:solidFill>
        </p:spPr>
        <p:txBody>
          <a:bodyPr wrap="square" rtlCol="0">
            <a:spAutoFit/>
          </a:bodyPr>
          <a:lstStyle/>
          <a:p>
            <a:pPr algn="ctr"/>
            <a:r>
              <a:rPr lang="fr-FR" sz="1600" b="1" dirty="0">
                <a:latin typeface="Book Antiqua" panose="02040602050305030304" pitchFamily="18" charset="0"/>
              </a:rPr>
              <a:t>Pendant le Carême, nous sommes appelés à répondre au don de Dieu en accueillant sa Parole «vivante et énergique» (He 4,12).</a:t>
            </a:r>
          </a:p>
          <a:p>
            <a:pPr algn="ctr"/>
            <a:r>
              <a:rPr lang="fr-FR" sz="1600" b="1" dirty="0">
                <a:latin typeface="Book Antiqua" panose="02040602050305030304" pitchFamily="18" charset="0"/>
              </a:rPr>
              <a:t>L'écoute assidue de la Parole de Dieu fait mûrir une docilité prête </a:t>
            </a:r>
          </a:p>
          <a:p>
            <a:pPr algn="ctr"/>
            <a:r>
              <a:rPr lang="fr-FR" sz="1600" b="1" dirty="0">
                <a:latin typeface="Book Antiqua" panose="02040602050305030304" pitchFamily="18" charset="0"/>
              </a:rPr>
              <a:t>                            à son action qui rend notre vie féconde                      					                                 Pape François	</a:t>
            </a:r>
          </a:p>
        </p:txBody>
      </p:sp>
      <p:sp>
        <p:nvSpPr>
          <p:cNvPr id="2" name="ZoneTexte 1"/>
          <p:cNvSpPr txBox="1"/>
          <p:nvPr/>
        </p:nvSpPr>
        <p:spPr>
          <a:xfrm>
            <a:off x="2227345" y="2061843"/>
            <a:ext cx="4259499" cy="1631216"/>
          </a:xfrm>
          <a:prstGeom prst="rect">
            <a:avLst/>
          </a:prstGeom>
          <a:noFill/>
        </p:spPr>
        <p:txBody>
          <a:bodyPr wrap="none" rtlCol="0">
            <a:spAutoFit/>
          </a:bodyPr>
          <a:lstStyle/>
          <a:p>
            <a:pPr algn="ctr"/>
            <a:r>
              <a:rPr lang="fr-FR" sz="2000" b="1" dirty="0"/>
              <a:t>Accueil maison paroissiale</a:t>
            </a:r>
          </a:p>
          <a:p>
            <a:pPr algn="ctr"/>
            <a:r>
              <a:rPr lang="fr-FR" sz="2000" b="1" dirty="0"/>
              <a:t>Mardi 07 mars  de 18h à 19h00</a:t>
            </a:r>
          </a:p>
          <a:p>
            <a:pPr algn="ctr"/>
            <a:r>
              <a:rPr lang="fr-FR" sz="2000" b="1" dirty="0"/>
              <a:t>Samedi 25 Mars de 9h30 à 11h30</a:t>
            </a:r>
          </a:p>
          <a:p>
            <a:pPr algn="ctr"/>
            <a:r>
              <a:rPr lang="fr-FR" sz="2000" b="1" dirty="0"/>
              <a:t>ou par mail </a:t>
            </a:r>
          </a:p>
          <a:p>
            <a:pPr algn="ctr"/>
            <a:r>
              <a:rPr lang="fr-FR" sz="2000" b="1" dirty="0">
                <a:latin typeface="Book Antiqua" panose="02040602050305030304" pitchFamily="18" charset="0"/>
                <a:hlinkClick r:id="rId3"/>
              </a:rPr>
              <a:t>accueil@teresaenmorinie.fr</a:t>
            </a:r>
            <a:r>
              <a:rPr lang="fr-FR" sz="2000" b="1" dirty="0">
                <a:latin typeface="Book Antiqua" panose="02040602050305030304" pitchFamily="18" charset="0"/>
              </a:rPr>
              <a:t> </a:t>
            </a:r>
            <a:endParaRPr lang="fr-FR" sz="2000" b="1" dirty="0"/>
          </a:p>
        </p:txBody>
      </p:sp>
    </p:spTree>
    <p:extLst>
      <p:ext uri="{BB962C8B-B14F-4D97-AF65-F5344CB8AC3E}">
        <p14:creationId xmlns:p14="http://schemas.microsoft.com/office/powerpoint/2010/main" val="916998994"/>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652" y="98800"/>
            <a:ext cx="1218284" cy="900000"/>
          </a:xfrm>
          <a:prstGeom prst="rect">
            <a:avLst/>
          </a:prstGeom>
        </p:spPr>
      </p:pic>
      <p:sp>
        <p:nvSpPr>
          <p:cNvPr id="5" name="ZoneTexte 4"/>
          <p:cNvSpPr txBox="1"/>
          <p:nvPr/>
        </p:nvSpPr>
        <p:spPr>
          <a:xfrm>
            <a:off x="5158821" y="1249820"/>
            <a:ext cx="3906042" cy="1261884"/>
          </a:xfrm>
          <a:prstGeom prst="rect">
            <a:avLst/>
          </a:prstGeom>
          <a:noFill/>
        </p:spPr>
        <p:txBody>
          <a:bodyPr wrap="square" rtlCol="0">
            <a:spAutoFit/>
          </a:bodyPr>
          <a:lstStyle/>
          <a:p>
            <a:pPr algn="ctr"/>
            <a:r>
              <a:rPr lang="fr-FR" sz="1200" b="1" dirty="0">
                <a:latin typeface="Book Antiqua" panose="02040602050305030304" pitchFamily="18" charset="0"/>
              </a:rPr>
              <a:t>Pour toutes demandes </a:t>
            </a:r>
          </a:p>
          <a:p>
            <a:pPr algn="ctr"/>
            <a:endParaRPr lang="fr-FR" sz="1200" b="1" dirty="0">
              <a:latin typeface="Book Antiqua" panose="02040602050305030304" pitchFamily="18" charset="0"/>
            </a:endParaRPr>
          </a:p>
          <a:p>
            <a:pPr algn="ctr"/>
            <a:r>
              <a:rPr lang="fr-FR" sz="1200" b="1" dirty="0">
                <a:latin typeface="Book Antiqua" panose="02040602050305030304" pitchFamily="18" charset="0"/>
              </a:rPr>
              <a:t>Accueil à la maison paroissiale </a:t>
            </a:r>
          </a:p>
          <a:p>
            <a:pPr algn="ctr"/>
            <a:r>
              <a:rPr lang="fr-FR" sz="1200" b="1" dirty="0">
                <a:latin typeface="Book Antiqua" panose="02040602050305030304" pitchFamily="18" charset="0"/>
              </a:rPr>
              <a:t> </a:t>
            </a:r>
          </a:p>
          <a:p>
            <a:pPr algn="ctr"/>
            <a:r>
              <a:rPr lang="fr-FR" sz="1200" b="1" dirty="0">
                <a:latin typeface="Book Antiqua" panose="02040602050305030304" pitchFamily="18" charset="0"/>
              </a:rPr>
              <a:t>Sinon vous pouvez adresser un mail à  : </a:t>
            </a:r>
            <a:r>
              <a:rPr lang="fr-FR" sz="1600" b="1" dirty="0">
                <a:latin typeface="Book Antiqua" panose="02040602050305030304" pitchFamily="18" charset="0"/>
                <a:hlinkClick r:id="rId4"/>
              </a:rPr>
              <a:t>accueil@teresaenmorinie.fr</a:t>
            </a:r>
            <a:endParaRPr lang="fr-FR" sz="1600" b="1" dirty="0">
              <a:latin typeface="Book Antiqua" panose="02040602050305030304" pitchFamily="18" charset="0"/>
            </a:endParaRPr>
          </a:p>
        </p:txBody>
      </p:sp>
      <p:pic>
        <p:nvPicPr>
          <p:cNvPr id="1026" name="Picture 2" descr="Building Global Community - Sens publ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7774" y="3489357"/>
            <a:ext cx="399296" cy="3960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6311305" y="386705"/>
            <a:ext cx="257304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200" b="1" dirty="0"/>
              <a:t>Une équipe de bénévoles </a:t>
            </a:r>
          </a:p>
          <a:p>
            <a:pPr algn="ctr"/>
            <a:r>
              <a:rPr lang="fr-FR" sz="1200" b="1" dirty="0"/>
              <a:t>à votre écoute</a:t>
            </a:r>
          </a:p>
        </p:txBody>
      </p:sp>
      <p:sp>
        <p:nvSpPr>
          <p:cNvPr id="13" name="ZoneTexte 12"/>
          <p:cNvSpPr txBox="1"/>
          <p:nvPr/>
        </p:nvSpPr>
        <p:spPr>
          <a:xfrm>
            <a:off x="6154163" y="3098347"/>
            <a:ext cx="2887329"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dirty="0"/>
              <a:t>Suivre l’actualité de la paroisse</a:t>
            </a:r>
          </a:p>
        </p:txBody>
      </p:sp>
      <p:sp>
        <p:nvSpPr>
          <p:cNvPr id="18" name="ZoneTexte 17"/>
          <p:cNvSpPr txBox="1"/>
          <p:nvPr/>
        </p:nvSpPr>
        <p:spPr>
          <a:xfrm>
            <a:off x="5148064" y="3057588"/>
            <a:ext cx="1346844" cy="282383"/>
          </a:xfrm>
          <a:prstGeom prst="rect">
            <a:avLst/>
          </a:prstGeom>
          <a:noFill/>
          <a:scene3d>
            <a:camera prst="isometricOffAxis1Right"/>
            <a:lightRig rig="threePt" dir="t"/>
          </a:scene3d>
        </p:spPr>
        <p:txBody>
          <a:bodyPr wrap="none" rtlCol="0">
            <a:prstTxWarp prst="textArchUp">
              <a:avLst/>
            </a:prstTxWarp>
            <a:spAutoFit/>
          </a:bodyPr>
          <a:lstStyle/>
          <a:p>
            <a:r>
              <a:rPr lang="fr-FR" sz="1200" b="1" dirty="0"/>
              <a:t>Abonnez-vous</a:t>
            </a:r>
            <a:r>
              <a:rPr lang="fr-FR" sz="1400" b="1" dirty="0"/>
              <a:t> !</a:t>
            </a:r>
          </a:p>
        </p:txBody>
      </p:sp>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7" name="ZoneTexte 6"/>
          <p:cNvSpPr txBox="1"/>
          <p:nvPr/>
        </p:nvSpPr>
        <p:spPr>
          <a:xfrm>
            <a:off x="5587070" y="3577580"/>
            <a:ext cx="3530134" cy="307777"/>
          </a:xfrm>
          <a:prstGeom prst="rect">
            <a:avLst/>
          </a:prstGeom>
          <a:noFill/>
        </p:spPr>
        <p:txBody>
          <a:bodyPr wrap="none" rtlCol="0">
            <a:spAutoFit/>
          </a:bodyPr>
          <a:lstStyle/>
          <a:p>
            <a:r>
              <a:rPr lang="fr-FR" sz="1400" b="1" dirty="0"/>
              <a:t>Paroisse sainte mère </a:t>
            </a:r>
            <a:r>
              <a:rPr lang="fr-FR" sz="1400" b="1" dirty="0" err="1"/>
              <a:t>teresa</a:t>
            </a:r>
            <a:r>
              <a:rPr lang="fr-FR" sz="1400" b="1" dirty="0"/>
              <a:t> en </a:t>
            </a:r>
            <a:r>
              <a:rPr lang="fr-FR" sz="1400" b="1" dirty="0" err="1"/>
              <a:t>morinie</a:t>
            </a:r>
            <a:endParaRPr lang="fr-FR" sz="1400" b="1"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5997023" y="4536047"/>
            <a:ext cx="2501005"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1600" b="1" dirty="0"/>
              <a:t>Site Web de la paroisse</a:t>
            </a:r>
          </a:p>
          <a:p>
            <a:pPr algn="ctr"/>
            <a:r>
              <a:rPr lang="fr-FR" sz="1600" b="1" dirty="0"/>
              <a:t>teresaenmorinie.fr</a:t>
            </a:r>
          </a:p>
        </p:txBody>
      </p:sp>
      <p:sp>
        <p:nvSpPr>
          <p:cNvPr id="6" name="ZoneTexte 5"/>
          <p:cNvSpPr txBox="1"/>
          <p:nvPr/>
        </p:nvSpPr>
        <p:spPr>
          <a:xfrm>
            <a:off x="175056" y="106477"/>
            <a:ext cx="4115229" cy="338554"/>
          </a:xfrm>
          <a:prstGeom prst="rect">
            <a:avLst/>
          </a:prstGeom>
          <a:noFill/>
        </p:spPr>
        <p:txBody>
          <a:bodyPr wrap="none" rtlCol="0">
            <a:spAutoFit/>
          </a:bodyPr>
          <a:lstStyle/>
          <a:p>
            <a:r>
              <a:rPr lang="fr-FR" sz="1600" b="1" dirty="0"/>
              <a:t>« Dieu aime avec joie celui qui donne »</a:t>
            </a:r>
          </a:p>
        </p:txBody>
      </p:sp>
      <p:sp>
        <p:nvSpPr>
          <p:cNvPr id="2" name="AutoShape 2" descr="Eglis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2" name="Image 21"/>
          <p:cNvPicPr/>
          <p:nvPr/>
        </p:nvPicPr>
        <p:blipFill>
          <a:blip r:embed="rId6">
            <a:extLst>
              <a:ext uri="{28A0092B-C50C-407E-A947-70E740481C1C}">
                <a14:useLocalDpi xmlns:a14="http://schemas.microsoft.com/office/drawing/2010/main" val="0"/>
              </a:ext>
            </a:extLst>
          </a:blip>
          <a:srcRect/>
          <a:stretch>
            <a:fillRect/>
          </a:stretch>
        </p:blipFill>
        <p:spPr bwMode="auto">
          <a:xfrm>
            <a:off x="700662" y="671398"/>
            <a:ext cx="2914650" cy="1457325"/>
          </a:xfrm>
          <a:prstGeom prst="rect">
            <a:avLst/>
          </a:prstGeom>
          <a:noFill/>
          <a:ln>
            <a:noFill/>
          </a:ln>
        </p:spPr>
      </p:pic>
      <p:sp>
        <p:nvSpPr>
          <p:cNvPr id="12" name="Rectangle 11"/>
          <p:cNvSpPr/>
          <p:nvPr/>
        </p:nvSpPr>
        <p:spPr>
          <a:xfrm>
            <a:off x="73015" y="2355090"/>
            <a:ext cx="4572000" cy="3000821"/>
          </a:xfrm>
          <a:prstGeom prst="rect">
            <a:avLst/>
          </a:prstGeom>
        </p:spPr>
        <p:txBody>
          <a:bodyPr>
            <a:spAutoFit/>
          </a:bodyPr>
          <a:lstStyle/>
          <a:p>
            <a:pPr>
              <a:lnSpc>
                <a:spcPct val="150000"/>
              </a:lnSpc>
              <a:spcBef>
                <a:spcPts val="1200"/>
              </a:spcBef>
              <a:spcAft>
                <a:spcPts val="600"/>
              </a:spcAft>
            </a:pPr>
            <a:r>
              <a:rPr lang="fr-FR" sz="1200" b="1" dirty="0">
                <a:latin typeface="Book Antiqua" panose="02040602050305030304" pitchFamily="18" charset="0"/>
                <a:ea typeface="Calibri" panose="020F0502020204030204" pitchFamily="34" charset="0"/>
                <a:cs typeface="Times New Roman" panose="02020603050405020304" pitchFamily="18" charset="0"/>
              </a:rPr>
              <a:t>Les prêtres et salariés laïcs font vivre l’Église                                                   Nous avons besoin de vous pour les rémunérer </a:t>
            </a:r>
          </a:p>
          <a:p>
            <a:pPr>
              <a:lnSpc>
                <a:spcPct val="150000"/>
              </a:lnSpc>
              <a:spcBef>
                <a:spcPts val="1200"/>
              </a:spcBef>
              <a:spcAft>
                <a:spcPts val="600"/>
              </a:spcAft>
            </a:pPr>
            <a:r>
              <a:rPr lang="fr-FR" sz="1200" b="1" dirty="0">
                <a:latin typeface="Book Antiqua" panose="02040602050305030304" pitchFamily="18" charset="0"/>
                <a:ea typeface="Calibri" panose="020F0502020204030204" pitchFamily="34" charset="0"/>
                <a:cs typeface="Times New Roman" panose="02020603050405020304" pitchFamily="18" charset="0"/>
              </a:rPr>
              <a:t>Soutenir la vie de l’Église par un don, c’est aussi lui offrir les moyens d’accomplir sa raison d’être profonde : l’annonce de l’amour du Christ pour tous les Hommes ! </a:t>
            </a:r>
          </a:p>
          <a:p>
            <a:pPr>
              <a:lnSpc>
                <a:spcPct val="150000"/>
              </a:lnSpc>
              <a:spcBef>
                <a:spcPts val="1200"/>
              </a:spcBef>
              <a:spcAft>
                <a:spcPts val="600"/>
              </a:spcAft>
            </a:pPr>
            <a:r>
              <a:rPr lang="fr-FR" sz="1200" b="1" dirty="0">
                <a:latin typeface="Book Antiqua" panose="02040602050305030304" pitchFamily="18" charset="0"/>
                <a:ea typeface="Calibri" panose="020F0502020204030204" pitchFamily="34" charset="0"/>
                <a:cs typeface="Times New Roman" panose="02020603050405020304" pitchFamily="18" charset="0"/>
              </a:rPr>
              <a:t>Vous pouvez donner dès maintenant sur                                     </a:t>
            </a:r>
            <a:r>
              <a:rPr lang="fr-FR" sz="1200" b="1" u="sng" dirty="0">
                <a:solidFill>
                  <a:srgbClr val="0000FF"/>
                </a:solidFill>
                <a:latin typeface="Book Antiqua" panose="02040602050305030304" pitchFamily="18" charset="0"/>
                <a:ea typeface="Calibri" panose="020F0502020204030204" pitchFamily="34" charset="0"/>
                <a:cs typeface="Times New Roman" panose="02020603050405020304" pitchFamily="18" charset="0"/>
                <a:hlinkClick r:id="rId7"/>
              </a:rPr>
              <a:t>donnons-arras.catholique.fr</a:t>
            </a:r>
            <a:r>
              <a:rPr lang="fr-FR" sz="1200" b="1" dirty="0">
                <a:latin typeface="Book Antiqua" panose="02040602050305030304" pitchFamily="18" charset="0"/>
                <a:ea typeface="Calibri" panose="020F0502020204030204" pitchFamily="34" charset="0"/>
                <a:cs typeface="Times New Roman" panose="02020603050405020304" pitchFamily="18" charset="0"/>
              </a:rPr>
              <a:t> </a:t>
            </a:r>
          </a:p>
          <a:p>
            <a:pPr>
              <a:lnSpc>
                <a:spcPct val="150000"/>
              </a:lnSpc>
              <a:spcBef>
                <a:spcPts val="1200"/>
              </a:spcBef>
              <a:spcAft>
                <a:spcPts val="600"/>
              </a:spcAft>
            </a:pPr>
            <a:r>
              <a:rPr lang="fr-FR" sz="1200" b="1" dirty="0">
                <a:latin typeface="Book Antiqua" panose="02040602050305030304" pitchFamily="18" charset="0"/>
                <a:ea typeface="Calibri" panose="020F0502020204030204" pitchFamily="34" charset="0"/>
                <a:cs typeface="Times New Roman" panose="02020603050405020304" pitchFamily="18" charset="0"/>
              </a:rPr>
              <a:t>Un grand merci pour votre contribution ! </a:t>
            </a:r>
            <a:endParaRPr lang="fr-FR" sz="1200" b="1"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857792"/>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pic>
        <p:nvPicPr>
          <p:cNvPr id="2" name="Picture 2" descr="Peut être une image de 3 personnes, personnes debout et intérieur"/>
          <p:cNvPicPr>
            <a:picLocks noChangeAspect="1" noChangeArrowheads="1"/>
          </p:cNvPicPr>
          <p:nvPr/>
        </p:nvPicPr>
        <p:blipFill rotWithShape="1">
          <a:blip r:embed="rId2">
            <a:extLst>
              <a:ext uri="{28A0092B-C50C-407E-A947-70E740481C1C}">
                <a14:useLocalDpi xmlns:a14="http://schemas.microsoft.com/office/drawing/2010/main" val="0"/>
              </a:ext>
            </a:extLst>
          </a:blip>
          <a:srcRect t="24202" r="2564" b="29329"/>
          <a:stretch/>
        </p:blipFill>
        <p:spPr bwMode="auto">
          <a:xfrm>
            <a:off x="-19080" y="712847"/>
            <a:ext cx="4805304" cy="471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Peut être une image de 6 personnes, personnes debout et intérie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0586" y="87766"/>
            <a:ext cx="4444892"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82477" y="96120"/>
            <a:ext cx="2776722" cy="400110"/>
          </a:xfrm>
          <a:prstGeom prst="rect">
            <a:avLst/>
          </a:prstGeom>
          <a:noFill/>
        </p:spPr>
        <p:txBody>
          <a:bodyPr wrap="none" rtlCol="0">
            <a:spAutoFit/>
          </a:bodyPr>
          <a:lstStyle/>
          <a:p>
            <a:r>
              <a:rPr lang="fr-FR" sz="2000" b="1" dirty="0">
                <a:latin typeface="Book Antiqua" panose="02040602050305030304" pitchFamily="18" charset="0"/>
              </a:rPr>
              <a:t>Beau et saint Carême !</a:t>
            </a:r>
          </a:p>
        </p:txBody>
      </p:sp>
      <p:pic>
        <p:nvPicPr>
          <p:cNvPr id="12" name="Picture 4" descr="Peut être une image de 2 personnes, personnes debout et intérieur"/>
          <p:cNvPicPr>
            <a:picLocks noChangeAspect="1" noChangeArrowheads="1"/>
          </p:cNvPicPr>
          <p:nvPr/>
        </p:nvPicPr>
        <p:blipFill rotWithShape="1">
          <a:blip r:embed="rId4">
            <a:extLst>
              <a:ext uri="{28A0092B-C50C-407E-A947-70E740481C1C}">
                <a14:useLocalDpi xmlns:a14="http://schemas.microsoft.com/office/drawing/2010/main" val="0"/>
              </a:ext>
            </a:extLst>
          </a:blip>
          <a:srcRect l="-2265" t="8871" r="2622" b="31768"/>
          <a:stretch/>
        </p:blipFill>
        <p:spPr bwMode="auto">
          <a:xfrm>
            <a:off x="5140228" y="1675180"/>
            <a:ext cx="3289007" cy="403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6329"/>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11" name="ZoneTexte 10"/>
          <p:cNvSpPr txBox="1"/>
          <p:nvPr/>
        </p:nvSpPr>
        <p:spPr>
          <a:xfrm>
            <a:off x="1222375" y="41973"/>
            <a:ext cx="6950025"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Dimanche de la santé   animé par le SEM</a:t>
            </a:r>
          </a:p>
        </p:txBody>
      </p:sp>
      <p:sp>
        <p:nvSpPr>
          <p:cNvPr id="2" name="Rectangle 1"/>
          <p:cNvSpPr/>
          <p:nvPr/>
        </p:nvSpPr>
        <p:spPr>
          <a:xfrm>
            <a:off x="0" y="606296"/>
            <a:ext cx="9144000" cy="1169551"/>
          </a:xfrm>
          <a:prstGeom prst="rect">
            <a:avLst/>
          </a:prstGeom>
        </p:spPr>
        <p:txBody>
          <a:bodyPr wrap="square">
            <a:spAutoFit/>
          </a:bodyPr>
          <a:lstStyle/>
          <a:p>
            <a:r>
              <a:rPr lang="fr-FR" sz="1400" b="1" dirty="0">
                <a:latin typeface="Book Antiqua" panose="02040602050305030304" pitchFamily="18" charset="0"/>
              </a:rPr>
              <a:t>En ce dimanche 12 février, c’était la messe du dimanche de la santé préparée par le service évangélique des malades et pour l’association APPRES. Lors de cette eucharistie, les enfants catéchisés étaient présents, ils ont apporté des objets qu’ils avaient fabriqués le mercredi précédent et qui seront distribués aux personnes âgées.</a:t>
            </a:r>
          </a:p>
          <a:p>
            <a:r>
              <a:rPr lang="fr-FR" sz="1400" b="1" dirty="0">
                <a:latin typeface="Book Antiqua" panose="02040602050305030304" pitchFamily="18" charset="0"/>
              </a:rPr>
              <a:t>Que de gestes de partage, d’amour d’échange pour le bien des habitants de notre paroisse. </a:t>
            </a:r>
          </a:p>
          <a:p>
            <a:r>
              <a:rPr lang="fr-FR" sz="1400" b="1" dirty="0">
                <a:latin typeface="Book Antiqua" panose="02040602050305030304" pitchFamily="18" charset="0"/>
              </a:rPr>
              <a:t>                                                                                                                                                      Marie Thérèse Devin</a:t>
            </a:r>
          </a:p>
        </p:txBody>
      </p:sp>
      <p:pic>
        <p:nvPicPr>
          <p:cNvPr id="9" name="Picture 2" descr="Peut être une image de 4 personnes, personnes debout et intérieur"/>
          <p:cNvPicPr>
            <a:picLocks noChangeAspect="1" noChangeArrowheads="1"/>
          </p:cNvPicPr>
          <p:nvPr/>
        </p:nvPicPr>
        <p:blipFill rotWithShape="1">
          <a:blip r:embed="rId2">
            <a:extLst>
              <a:ext uri="{28A0092B-C50C-407E-A947-70E740481C1C}">
                <a14:useLocalDpi xmlns:a14="http://schemas.microsoft.com/office/drawing/2010/main" val="0"/>
              </a:ext>
            </a:extLst>
          </a:blip>
          <a:srcRect l="19164" t="2849" r="31842" b="1500"/>
          <a:stretch/>
        </p:blipFill>
        <p:spPr bwMode="auto">
          <a:xfrm>
            <a:off x="5940152" y="2948134"/>
            <a:ext cx="280831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eut être une image de 13 personnes, personnes debout et intéri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45398"/>
            <a:ext cx="5482031" cy="266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775847"/>
            <a:ext cx="9023068" cy="1005532"/>
          </a:xfrm>
          <a:prstGeom prst="rect">
            <a:avLst/>
          </a:prstGeom>
        </p:spPr>
        <p:txBody>
          <a:bodyPr wrap="square">
            <a:spAutoFit/>
          </a:bodyPr>
          <a:lstStyle/>
          <a:p>
            <a:pPr fontAlgn="base">
              <a:lnSpc>
                <a:spcPct val="107000"/>
              </a:lnSpc>
              <a:spcAft>
                <a:spcPts val="0"/>
              </a:spcAft>
            </a:pPr>
            <a:r>
              <a:rPr lang="fr-FR" sz="1400" b="1" dirty="0">
                <a:solidFill>
                  <a:srgbClr val="2F2E2E"/>
                </a:solidFill>
                <a:latin typeface="Book Antiqua" panose="02040602050305030304" pitchFamily="18" charset="0"/>
                <a:ea typeface="Times New Roman" panose="02020603050405020304" pitchFamily="18" charset="0"/>
                <a:cs typeface="Times New Roman" panose="02020603050405020304" pitchFamily="18" charset="0"/>
              </a:rPr>
              <a:t>« Nous avons besoin de vous, l’Eglise a besoin de vous, malades et soignants pour nous rappeler que la fragilité, la vieillesse, la maladie font pleinement partie de nos existences humaines et que l’on ne peut pas les vivre seuls.  Au cours de la messe nous avons prié plus particulièrement pour tout le personnel soignant,              les aidants …  pour tous ceux qui d’une façon ou d’une autre entourent et réconfortent les malades. </a:t>
            </a:r>
            <a:endParaRPr lang="fr-FR" sz="1400" dirty="0">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248045"/>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11" name="ZoneTexte 10"/>
          <p:cNvSpPr txBox="1"/>
          <p:nvPr/>
        </p:nvSpPr>
        <p:spPr>
          <a:xfrm>
            <a:off x="1396014" y="41973"/>
            <a:ext cx="5809660"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En lien avec le dimanche de la santé</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423857"/>
            <a:ext cx="7097999" cy="3276000"/>
          </a:xfrm>
          <a:prstGeom prst="rect">
            <a:avLst/>
          </a:prstGeom>
          <a:ln>
            <a:noFill/>
          </a:ln>
          <a:effectLst>
            <a:softEdge rad="112500"/>
          </a:effectLst>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296659" y="543122"/>
            <a:ext cx="3847341" cy="2016000"/>
          </a:xfrm>
          <a:prstGeom prst="rect">
            <a:avLst/>
          </a:prstGeom>
          <a:ln>
            <a:noFill/>
          </a:ln>
          <a:effectLst>
            <a:softEdge rad="112500"/>
          </a:effectLst>
        </p:spPr>
      </p:pic>
      <p:sp>
        <p:nvSpPr>
          <p:cNvPr id="7" name="ZoneTexte 6"/>
          <p:cNvSpPr txBox="1"/>
          <p:nvPr/>
        </p:nvSpPr>
        <p:spPr>
          <a:xfrm>
            <a:off x="0" y="617362"/>
            <a:ext cx="5364088" cy="1692771"/>
          </a:xfrm>
          <a:prstGeom prst="rect">
            <a:avLst/>
          </a:prstGeom>
          <a:noFill/>
        </p:spPr>
        <p:txBody>
          <a:bodyPr wrap="square" rtlCol="0">
            <a:spAutoFit/>
          </a:bodyPr>
          <a:lstStyle/>
          <a:p>
            <a:r>
              <a:rPr lang="fr-FR" sz="1300" b="1" dirty="0">
                <a:latin typeface="Book Antiqua" panose="02040602050305030304" pitchFamily="18" charset="0"/>
              </a:rPr>
              <a:t>C’est dans la joie et la très bonne humeur que se sont retrouvés,</a:t>
            </a:r>
          </a:p>
          <a:p>
            <a:r>
              <a:rPr lang="fr-FR" sz="1300" b="1" dirty="0">
                <a:latin typeface="Book Antiqua" panose="02040602050305030304" pitchFamily="18" charset="0"/>
              </a:rPr>
              <a:t>un mercredi matin en la salle de </a:t>
            </a:r>
            <a:r>
              <a:rPr lang="fr-FR" sz="1300" b="1" dirty="0" err="1">
                <a:latin typeface="Book Antiqua" panose="02040602050305030304" pitchFamily="18" charset="0"/>
              </a:rPr>
              <a:t>Moulle</a:t>
            </a:r>
            <a:r>
              <a:rPr lang="fr-FR" sz="1300" b="1" dirty="0">
                <a:latin typeface="Book Antiqua" panose="02040602050305030304" pitchFamily="18" charset="0"/>
              </a:rPr>
              <a:t> les enfants du KT, </a:t>
            </a:r>
          </a:p>
          <a:p>
            <a:r>
              <a:rPr lang="fr-FR" sz="1300" b="1" dirty="0">
                <a:latin typeface="Book Antiqua" panose="02040602050305030304" pitchFamily="18" charset="0"/>
              </a:rPr>
              <a:t>les catéchistes et les membres du SEM.</a:t>
            </a:r>
          </a:p>
          <a:p>
            <a:r>
              <a:rPr lang="fr-FR" sz="1300" b="1" dirty="0">
                <a:latin typeface="Book Antiqua" panose="02040602050305030304" pitchFamily="18" charset="0"/>
              </a:rPr>
              <a:t>Au programme de cette rencontre : la fabrication de présents</a:t>
            </a:r>
          </a:p>
          <a:p>
            <a:r>
              <a:rPr lang="fr-FR" sz="1300" b="1" dirty="0">
                <a:latin typeface="Book Antiqua" panose="02040602050305030304" pitchFamily="18" charset="0"/>
              </a:rPr>
              <a:t>à offrir aux personnes malades.</a:t>
            </a:r>
          </a:p>
          <a:p>
            <a:r>
              <a:rPr lang="fr-FR" sz="1300" b="1" dirty="0">
                <a:latin typeface="Book Antiqua" panose="02040602050305030304" pitchFamily="18" charset="0"/>
              </a:rPr>
              <a:t>En fin de matinée le Père Sébastien est venu à la rencontre des enfants et a pu découvrir tous les talents des jeunes et moins jeunes et a conclu cette matinée par un temps de prière. </a:t>
            </a:r>
          </a:p>
        </p:txBody>
      </p:sp>
    </p:spTree>
    <p:extLst>
      <p:ext uri="{BB962C8B-B14F-4D97-AF65-F5344CB8AC3E}">
        <p14:creationId xmlns:p14="http://schemas.microsoft.com/office/powerpoint/2010/main" val="2400132804"/>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5342" t="-17432" r="-35431" b="37493"/>
          <a:stretch/>
        </p:blipFill>
        <p:spPr>
          <a:xfrm>
            <a:off x="339892" y="-859082"/>
            <a:ext cx="3224603" cy="5580000"/>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290810"/>
            <a:ext cx="2126780" cy="4608000"/>
          </a:xfrm>
          <a:prstGeom prst="rect">
            <a:avLst/>
          </a:prstGeom>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t="30240" r="4451"/>
          <a:stretch/>
        </p:blipFill>
        <p:spPr>
          <a:xfrm>
            <a:off x="2975420" y="250337"/>
            <a:ext cx="2912977" cy="4608000"/>
          </a:xfrm>
          <a:prstGeom prst="rect">
            <a:avLst/>
          </a:prstGeom>
        </p:spPr>
      </p:pic>
      <p:sp>
        <p:nvSpPr>
          <p:cNvPr id="5" name="ZoneTexte 4"/>
          <p:cNvSpPr txBox="1"/>
          <p:nvPr/>
        </p:nvSpPr>
        <p:spPr>
          <a:xfrm>
            <a:off x="460375" y="5157370"/>
            <a:ext cx="3337773" cy="307777"/>
          </a:xfrm>
          <a:prstGeom prst="rect">
            <a:avLst/>
          </a:prstGeom>
          <a:noFill/>
        </p:spPr>
        <p:txBody>
          <a:bodyPr wrap="none" rtlCol="0">
            <a:spAutoFit/>
          </a:bodyPr>
          <a:lstStyle/>
          <a:p>
            <a:r>
              <a:rPr lang="fr-FR" sz="1400" b="1" dirty="0">
                <a:latin typeface="Book Antiqua" panose="02040602050305030304" pitchFamily="18" charset="0"/>
              </a:rPr>
              <a:t>Merci à chacun pour ce temps béni  … </a:t>
            </a:r>
          </a:p>
        </p:txBody>
      </p:sp>
    </p:spTree>
    <p:extLst>
      <p:ext uri="{BB962C8B-B14F-4D97-AF65-F5344CB8AC3E}">
        <p14:creationId xmlns:p14="http://schemas.microsoft.com/office/powerpoint/2010/main" val="3453873438"/>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11" name="ZoneTexte 10"/>
          <p:cNvSpPr txBox="1"/>
          <p:nvPr/>
        </p:nvSpPr>
        <p:spPr>
          <a:xfrm>
            <a:off x="1768500" y="41973"/>
            <a:ext cx="5437174" cy="830997"/>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Remise de la croix aux collégiens en chemin vers la fête de la Foi</a:t>
            </a:r>
          </a:p>
        </p:txBody>
      </p:sp>
      <p:pic>
        <p:nvPicPr>
          <p:cNvPr id="2050" name="Picture 2" descr="Peut être une image de 13 personnes, personnes debout et intérie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521" y="1123615"/>
            <a:ext cx="5939998" cy="270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ucune description de photo disponible."/>
          <p:cNvPicPr>
            <a:picLocks noChangeAspect="1" noChangeArrowheads="1"/>
          </p:cNvPicPr>
          <p:nvPr/>
        </p:nvPicPr>
        <p:blipFill rotWithShape="1">
          <a:blip r:embed="rId3">
            <a:extLst>
              <a:ext uri="{28A0092B-C50C-407E-A947-70E740481C1C}">
                <a14:useLocalDpi xmlns:a14="http://schemas.microsoft.com/office/drawing/2010/main" val="0"/>
              </a:ext>
            </a:extLst>
          </a:blip>
          <a:srcRect l="-58" t="5450" r="24126"/>
          <a:stretch/>
        </p:blipFill>
        <p:spPr bwMode="auto">
          <a:xfrm>
            <a:off x="6660232" y="1151038"/>
            <a:ext cx="2080615" cy="4032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776" y="3909729"/>
            <a:ext cx="8998332" cy="1754326"/>
          </a:xfrm>
          <a:prstGeom prst="rect">
            <a:avLst/>
          </a:prstGeom>
          <a:noFill/>
        </p:spPr>
        <p:txBody>
          <a:bodyPr wrap="square" rtlCol="0">
            <a:spAutoFit/>
          </a:bodyPr>
          <a:lstStyle/>
          <a:p>
            <a:r>
              <a:rPr lang="fr-FR" sz="1200" b="1" dirty="0">
                <a:latin typeface="Book Antiqua" panose="02040602050305030304" pitchFamily="18" charset="0"/>
              </a:rPr>
              <a:t>Le dimanche 19 février, les collégiens, en chemin vers la fête de la Foi, se sont réunis </a:t>
            </a:r>
          </a:p>
          <a:p>
            <a:r>
              <a:rPr lang="fr-FR" sz="1200" b="1" dirty="0">
                <a:latin typeface="Book Antiqua" panose="02040602050305030304" pitchFamily="18" charset="0"/>
              </a:rPr>
              <a:t>à la maison paroissiale, entourés de leur catéchiste et des familles, pour vivre </a:t>
            </a:r>
          </a:p>
          <a:p>
            <a:r>
              <a:rPr lang="fr-FR" sz="1200" b="1" dirty="0">
                <a:latin typeface="Book Antiqua" panose="02040602050305030304" pitchFamily="18" charset="0"/>
              </a:rPr>
              <a:t>un temps fort ayant pour thème la croix de Jésus.</a:t>
            </a:r>
          </a:p>
          <a:p>
            <a:r>
              <a:rPr lang="fr-FR" sz="1200" b="1" dirty="0">
                <a:latin typeface="Book Antiqua" panose="02040602050305030304" pitchFamily="18" charset="0"/>
              </a:rPr>
              <a:t>A l’issue de cette rencontre, le Père Fabian et la communauté paroissiale les ont accueillis</a:t>
            </a:r>
          </a:p>
          <a:p>
            <a:r>
              <a:rPr lang="fr-FR" sz="1200" b="1" dirty="0">
                <a:latin typeface="Book Antiqua" panose="02040602050305030304" pitchFamily="18" charset="0"/>
              </a:rPr>
              <a:t> pour vivre ensemble l’Eucharistie. </a:t>
            </a:r>
          </a:p>
          <a:p>
            <a:r>
              <a:rPr lang="fr-FR" sz="1200" b="1" dirty="0">
                <a:latin typeface="Book Antiqua" panose="02040602050305030304" pitchFamily="18" charset="0"/>
              </a:rPr>
              <a:t>Le Père Fabian a béni les croix, remises par leur catéchiste.</a:t>
            </a:r>
          </a:p>
          <a:p>
            <a:r>
              <a:rPr lang="fr-FR" sz="1200" b="1" dirty="0">
                <a:latin typeface="Book Antiqua" panose="02040602050305030304" pitchFamily="18" charset="0"/>
              </a:rPr>
              <a:t>La croix, premier symbole de leur profession de foi. </a:t>
            </a:r>
          </a:p>
          <a:p>
            <a:r>
              <a:rPr lang="fr-FR" sz="1200" b="1" dirty="0">
                <a:latin typeface="Book Antiqua" panose="02040602050305030304" pitchFamily="18" charset="0"/>
              </a:rPr>
              <a:t>D’autres symboles (la lumière, le vêtement blanc …) leurs seront remis tout au long de leur chemin. </a:t>
            </a:r>
          </a:p>
          <a:p>
            <a:r>
              <a:rPr lang="fr-FR" sz="1200" b="1" dirty="0">
                <a:latin typeface="Book Antiqua" panose="02040602050305030304" pitchFamily="18" charset="0"/>
              </a:rPr>
              <a:t>Nous leur souhaitons une belle route et leur donnons rendez-vous le 12 mars pour vivre une 2</a:t>
            </a:r>
            <a:r>
              <a:rPr lang="fr-FR" sz="1200" b="1" baseline="30000" dirty="0">
                <a:latin typeface="Book Antiqua" panose="02040602050305030304" pitchFamily="18" charset="0"/>
              </a:rPr>
              <a:t>ème</a:t>
            </a:r>
            <a:r>
              <a:rPr lang="fr-FR" sz="1200" b="1" dirty="0">
                <a:latin typeface="Book Antiqua" panose="02040602050305030304" pitchFamily="18" charset="0"/>
              </a:rPr>
              <a:t> étape de leur parcours</a:t>
            </a:r>
          </a:p>
        </p:txBody>
      </p:sp>
      <p:pic>
        <p:nvPicPr>
          <p:cNvPr id="10" name="Picture 4" descr="Aucune description de photo disponib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83" t="28278" r="3384" b="37978"/>
          <a:stretch/>
        </p:blipFill>
        <p:spPr bwMode="auto">
          <a:xfrm>
            <a:off x="7452320" y="41973"/>
            <a:ext cx="1368152" cy="1080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79066"/>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11" name="ZoneTexte 10"/>
          <p:cNvSpPr txBox="1"/>
          <p:nvPr/>
        </p:nvSpPr>
        <p:spPr>
          <a:xfrm>
            <a:off x="1768500" y="41973"/>
            <a:ext cx="5437174" cy="461665"/>
          </a:xfrm>
          <a:prstGeom prst="rect">
            <a:avLst/>
          </a:prstGeom>
          <a:solidFill>
            <a:srgbClr val="92D050"/>
          </a:solidFill>
        </p:spPr>
        <p:txBody>
          <a:bodyPr wrap="square" rtlCol="0">
            <a:spAutoFit/>
          </a:bodyPr>
          <a:lstStyle/>
          <a:p>
            <a:pPr algn="ctr"/>
            <a:r>
              <a:rPr lang="fr-FR"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Préparation aux mariages</a:t>
            </a:r>
          </a:p>
        </p:txBody>
      </p:sp>
      <p:pic>
        <p:nvPicPr>
          <p:cNvPr id="8194" name="Picture 2" descr="Peut être une image de 14 personnes, personnes debout et intéri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705691"/>
            <a:ext cx="6890398" cy="313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7264" y="4225652"/>
            <a:ext cx="8808913" cy="1200329"/>
          </a:xfrm>
          <a:prstGeom prst="rect">
            <a:avLst/>
          </a:prstGeom>
        </p:spPr>
        <p:txBody>
          <a:bodyPr wrap="square">
            <a:spAutoFit/>
          </a:bodyPr>
          <a:lstStyle/>
          <a:p>
            <a:pPr algn="ctr"/>
            <a:r>
              <a:rPr lang="fr-FR" b="1" dirty="0">
                <a:solidFill>
                  <a:srgbClr val="222222"/>
                </a:solidFill>
                <a:latin typeface="Book Antiqua" panose="02040602050305030304" pitchFamily="18" charset="0"/>
              </a:rPr>
              <a:t>Un samedi animé à la maison paroissiale, </a:t>
            </a:r>
          </a:p>
          <a:p>
            <a:pPr algn="ctr"/>
            <a:r>
              <a:rPr lang="fr-FR" b="1" dirty="0">
                <a:solidFill>
                  <a:srgbClr val="222222"/>
                </a:solidFill>
                <a:latin typeface="Book Antiqua" panose="02040602050305030304" pitchFamily="18" charset="0"/>
              </a:rPr>
              <a:t>rencontre avec un groupe de fiancés en pleine préparation de leur mariage</a:t>
            </a:r>
          </a:p>
          <a:p>
            <a:pPr algn="ctr"/>
            <a:r>
              <a:rPr lang="fr-FR" b="1" dirty="0">
                <a:solidFill>
                  <a:srgbClr val="222222"/>
                </a:solidFill>
                <a:latin typeface="Book Antiqua" panose="02040602050305030304" pitchFamily="18" charset="0"/>
              </a:rPr>
              <a:t>vécue dans une grande convivialité, autour de Sergine et Luc, Eveline et Erick</a:t>
            </a:r>
            <a:br>
              <a:rPr lang="fr-FR" b="1" dirty="0">
                <a:solidFill>
                  <a:srgbClr val="222222"/>
                </a:solidFill>
                <a:latin typeface="Book Antiqua" panose="02040602050305030304" pitchFamily="18" charset="0"/>
              </a:rPr>
            </a:br>
            <a:endParaRPr lang="fr-FR" b="1" dirty="0">
              <a:solidFill>
                <a:srgbClr val="222222"/>
              </a:solidFill>
              <a:latin typeface="Book Antiqua" panose="02040602050305030304" pitchFamily="18" charset="0"/>
            </a:endParaRPr>
          </a:p>
        </p:txBody>
      </p:sp>
    </p:spTree>
    <p:extLst>
      <p:ext uri="{BB962C8B-B14F-4D97-AF65-F5344CB8AC3E}">
        <p14:creationId xmlns:p14="http://schemas.microsoft.com/office/powerpoint/2010/main" val="3292974258"/>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2" descr="20201027_20104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21" name="AutoShape 4" descr="PRIONS POUR NOS DÉFUNTS (NEUVAINE) - Petit monde de Cé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8" descr="PRIONS POUR NOS DÉFUNTS (NEUVAINE) - Petit monde de Célin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p:cNvSpPr txBox="1"/>
          <p:nvPr/>
        </p:nvSpPr>
        <p:spPr>
          <a:xfrm>
            <a:off x="1619672" y="1273324"/>
            <a:ext cx="184731" cy="369332"/>
          </a:xfrm>
          <a:prstGeom prst="rect">
            <a:avLst/>
          </a:prstGeom>
          <a:noFill/>
        </p:spPr>
        <p:txBody>
          <a:bodyPr wrap="none" rtlCol="0">
            <a:spAutoFit/>
          </a:bodyPr>
          <a:lstStyle/>
          <a:p>
            <a:endParaRPr lang="fr-FR" dirty="0"/>
          </a:p>
        </p:txBody>
      </p:sp>
      <p:sp>
        <p:nvSpPr>
          <p:cNvPr id="2" name="Rectangle 1"/>
          <p:cNvSpPr/>
          <p:nvPr/>
        </p:nvSpPr>
        <p:spPr>
          <a:xfrm>
            <a:off x="23892" y="409228"/>
            <a:ext cx="9144000" cy="5109091"/>
          </a:xfrm>
          <a:prstGeom prst="rect">
            <a:avLst/>
          </a:prstGeom>
        </p:spPr>
        <p:txBody>
          <a:bodyPr wrap="square">
            <a:spAutoFit/>
          </a:bodyPr>
          <a:lstStyle/>
          <a:p>
            <a:endParaRPr lang="fr-FR" sz="1400" b="1" dirty="0">
              <a:solidFill>
                <a:srgbClr val="222222"/>
              </a:solidFill>
              <a:latin typeface="Book Antiqua" panose="02040602050305030304" pitchFamily="18" charset="0"/>
            </a:endParaRPr>
          </a:p>
          <a:p>
            <a:r>
              <a:rPr lang="fr-FR" sz="1300" b="1" dirty="0">
                <a:solidFill>
                  <a:srgbClr val="222222"/>
                </a:solidFill>
                <a:latin typeface="Book Antiqua" panose="02040602050305030304" pitchFamily="18" charset="0"/>
              </a:rPr>
              <a:t>Cette année, ce sont plus de 15 mariages qui seront célébrés sur la paroisse</a:t>
            </a:r>
          </a:p>
          <a:p>
            <a:br>
              <a:rPr lang="fr-FR" sz="1300" b="1" dirty="0">
                <a:solidFill>
                  <a:srgbClr val="222222"/>
                </a:solidFill>
                <a:latin typeface="Book Antiqua" panose="02040602050305030304" pitchFamily="18" charset="0"/>
              </a:rPr>
            </a:br>
            <a:r>
              <a:rPr lang="fr-FR" sz="1300" b="1" dirty="0">
                <a:solidFill>
                  <a:srgbClr val="222222"/>
                </a:solidFill>
                <a:latin typeface="Book Antiqua" panose="02040602050305030304" pitchFamily="18" charset="0"/>
              </a:rPr>
              <a:t>Luc et Sergine, Erick et Eveline : nous  formons le groupe de préparation.</a:t>
            </a:r>
          </a:p>
          <a:p>
            <a:r>
              <a:rPr lang="fr-FR" sz="1300" b="1" dirty="0">
                <a:solidFill>
                  <a:srgbClr val="222222"/>
                </a:solidFill>
                <a:latin typeface="Book Antiqua" panose="02040602050305030304" pitchFamily="18" charset="0"/>
              </a:rPr>
              <a:t>Eveline assurant la coordination « administrative » et invite les futurs mariés </a:t>
            </a:r>
          </a:p>
          <a:p>
            <a:r>
              <a:rPr lang="fr-FR" sz="1300" b="1" dirty="0">
                <a:solidFill>
                  <a:srgbClr val="222222"/>
                </a:solidFill>
                <a:latin typeface="Book Antiqua" panose="02040602050305030304" pitchFamily="18" charset="0"/>
              </a:rPr>
              <a:t>à deux rencontres.</a:t>
            </a:r>
            <a:br>
              <a:rPr lang="fr-FR" sz="1300" b="1" dirty="0">
                <a:solidFill>
                  <a:srgbClr val="222222"/>
                </a:solidFill>
                <a:latin typeface="Book Antiqua" panose="02040602050305030304" pitchFamily="18" charset="0"/>
              </a:rPr>
            </a:br>
            <a:endParaRPr lang="fr-FR" sz="1300" b="1" dirty="0">
              <a:solidFill>
                <a:srgbClr val="222222"/>
              </a:solidFill>
              <a:latin typeface="Book Antiqua" panose="02040602050305030304" pitchFamily="18" charset="0"/>
            </a:endParaRPr>
          </a:p>
          <a:p>
            <a:r>
              <a:rPr lang="fr-FR" sz="1300" b="1" dirty="0">
                <a:solidFill>
                  <a:srgbClr val="222222"/>
                </a:solidFill>
                <a:latin typeface="Book Antiqua" panose="02040602050305030304" pitchFamily="18" charset="0"/>
              </a:rPr>
              <a:t>La première : un dimanche matin, tous les couples sont réunis ;</a:t>
            </a:r>
          </a:p>
          <a:p>
            <a:r>
              <a:rPr lang="fr-FR" sz="1300" b="1" dirty="0">
                <a:solidFill>
                  <a:srgbClr val="222222"/>
                </a:solidFill>
                <a:latin typeface="Book Antiqua" panose="02040602050305030304" pitchFamily="18" charset="0"/>
              </a:rPr>
              <a:t>Cette réunion est une mis au point du déroulement de la préparation</a:t>
            </a:r>
          </a:p>
          <a:p>
            <a:r>
              <a:rPr lang="fr-FR" sz="1300" b="1" dirty="0">
                <a:solidFill>
                  <a:srgbClr val="222222"/>
                </a:solidFill>
                <a:latin typeface="Book Antiqua" panose="02040602050305030304" pitchFamily="18" charset="0"/>
              </a:rPr>
              <a:t>et la vérification que tout soit bien Ok quant aux dates, lieux, célébrant  …</a:t>
            </a:r>
          </a:p>
          <a:p>
            <a:r>
              <a:rPr lang="fr-FR" sz="1300" b="1" dirty="0">
                <a:solidFill>
                  <a:srgbClr val="222222"/>
                </a:solidFill>
                <a:latin typeface="Book Antiqua" panose="02040602050305030304" pitchFamily="18" charset="0"/>
              </a:rPr>
              <a:t>Les couples peuvent poser toutes les questions "matérielles" ; et c'est l'occasion</a:t>
            </a:r>
          </a:p>
          <a:p>
            <a:r>
              <a:rPr lang="fr-FR" sz="1300" b="1" dirty="0">
                <a:solidFill>
                  <a:srgbClr val="222222"/>
                </a:solidFill>
                <a:latin typeface="Book Antiqua" panose="02040602050305030304" pitchFamily="18" charset="0"/>
              </a:rPr>
              <a:t>de rencontrer tous les futurs mariés et d 'être accueillis ensuite </a:t>
            </a:r>
          </a:p>
          <a:p>
            <a:r>
              <a:rPr lang="fr-FR" sz="1300" b="1" dirty="0">
                <a:solidFill>
                  <a:srgbClr val="222222"/>
                </a:solidFill>
                <a:latin typeface="Book Antiqua" panose="02040602050305030304" pitchFamily="18" charset="0"/>
              </a:rPr>
              <a:t>par la communauté pour la bénédiction des fiancés lors de la messe.</a:t>
            </a:r>
          </a:p>
          <a:p>
            <a:endParaRPr lang="fr-FR" sz="1300" b="1" dirty="0">
              <a:solidFill>
                <a:srgbClr val="222222"/>
              </a:solidFill>
              <a:latin typeface="Book Antiqua" panose="02040602050305030304" pitchFamily="18" charset="0"/>
            </a:endParaRPr>
          </a:p>
          <a:p>
            <a:br>
              <a:rPr lang="fr-FR" sz="1300" b="1" dirty="0">
                <a:solidFill>
                  <a:srgbClr val="222222"/>
                </a:solidFill>
                <a:latin typeface="Book Antiqua" panose="02040602050305030304" pitchFamily="18" charset="0"/>
              </a:rPr>
            </a:br>
            <a:r>
              <a:rPr lang="fr-FR" sz="1300" b="1" dirty="0">
                <a:solidFill>
                  <a:srgbClr val="222222"/>
                </a:solidFill>
                <a:latin typeface="Book Antiqua" panose="02040602050305030304" pitchFamily="18" charset="0"/>
              </a:rPr>
              <a:t>La deuxième réunion est en petits groupes de 5/6 couples</a:t>
            </a:r>
          </a:p>
          <a:p>
            <a:r>
              <a:rPr lang="fr-FR" sz="1300" b="1" dirty="0">
                <a:solidFill>
                  <a:srgbClr val="222222"/>
                </a:solidFill>
                <a:latin typeface="Book Antiqua" panose="02040602050305030304" pitchFamily="18" charset="0"/>
              </a:rPr>
              <a:t>Cette année il y aura donc 3 samedis de 10h00 à 17h30.</a:t>
            </a:r>
          </a:p>
          <a:p>
            <a:r>
              <a:rPr lang="fr-FR" sz="1300" b="1" dirty="0">
                <a:solidFill>
                  <a:srgbClr val="222222"/>
                </a:solidFill>
                <a:latin typeface="Book Antiqua" panose="02040602050305030304" pitchFamily="18" charset="0"/>
              </a:rPr>
              <a:t>Nous invitons les fiancés à une réflexion sur la vie de couple, </a:t>
            </a:r>
          </a:p>
          <a:p>
            <a:r>
              <a:rPr lang="fr-FR" sz="1300" b="1" dirty="0">
                <a:solidFill>
                  <a:srgbClr val="222222"/>
                </a:solidFill>
                <a:latin typeface="Book Antiqua" panose="02040602050305030304" pitchFamily="18" charset="0"/>
              </a:rPr>
              <a:t>sur l 'engagement religieux ; on leur offre la possibilité de se poser pour </a:t>
            </a:r>
          </a:p>
          <a:p>
            <a:r>
              <a:rPr lang="fr-FR" sz="1300" b="1" dirty="0">
                <a:solidFill>
                  <a:srgbClr val="222222"/>
                </a:solidFill>
                <a:latin typeface="Book Antiqua" panose="02040602050305030304" pitchFamily="18" charset="0"/>
              </a:rPr>
              <a:t>vraiment échanger entre eux, le midi nous mangeons tous ensemble un repas partagé.</a:t>
            </a:r>
          </a:p>
          <a:p>
            <a:r>
              <a:rPr lang="fr-FR" sz="1300" b="1" dirty="0">
                <a:solidFill>
                  <a:srgbClr val="222222"/>
                </a:solidFill>
                <a:latin typeface="Book Antiqua" panose="02040602050305030304" pitchFamily="18" charset="0"/>
              </a:rPr>
              <a:t>C'est aussi l'occasion d'échanger sur leurs préoccupations du moment à savoir la salle, le traiteur, les invités....</a:t>
            </a:r>
          </a:p>
          <a:p>
            <a:endParaRPr lang="fr-FR" sz="1300" b="1" dirty="0">
              <a:solidFill>
                <a:srgbClr val="222222"/>
              </a:solidFill>
              <a:latin typeface="Book Antiqua" panose="02040602050305030304" pitchFamily="18" charset="0"/>
            </a:endParaRPr>
          </a:p>
          <a:p>
            <a:endParaRPr lang="fr-FR" sz="1300" b="1" dirty="0">
              <a:solidFill>
                <a:srgbClr val="222222"/>
              </a:solidFill>
              <a:latin typeface="Book Antiqua" panose="02040602050305030304" pitchFamily="18" charset="0"/>
            </a:endParaRPr>
          </a:p>
          <a:p>
            <a:r>
              <a:rPr lang="fr-FR" sz="1300" b="1" dirty="0">
                <a:solidFill>
                  <a:srgbClr val="222222"/>
                </a:solidFill>
                <a:latin typeface="Book Antiqua" panose="02040602050305030304" pitchFamily="18" charset="0"/>
              </a:rPr>
              <a:t>Pour l ’équipe notre engagement s'arrête là.</a:t>
            </a:r>
          </a:p>
          <a:p>
            <a:r>
              <a:rPr lang="fr-FR" sz="1300" b="1" dirty="0">
                <a:solidFill>
                  <a:srgbClr val="222222"/>
                </a:solidFill>
                <a:latin typeface="Book Antiqua" panose="02040602050305030304" pitchFamily="18" charset="0"/>
              </a:rPr>
              <a:t>Quant aux futurs mariés , il leur restera à prendre contact avec le célébrant pour préparer leur célébration </a:t>
            </a:r>
            <a:endParaRPr lang="fr-FR" sz="1300" b="1" i="0" dirty="0">
              <a:solidFill>
                <a:srgbClr val="222222"/>
              </a:solidFill>
              <a:effectLst/>
              <a:latin typeface="Book Antiqua" panose="02040602050305030304" pitchFamily="18" charset="0"/>
            </a:endParaRPr>
          </a:p>
        </p:txBody>
      </p:sp>
      <p:pic>
        <p:nvPicPr>
          <p:cNvPr id="8" name="Picture 2" descr="Peut être une image de 14 personnes, personnes debout et intérieur"/>
          <p:cNvPicPr>
            <a:picLocks noChangeAspect="1" noChangeArrowheads="1"/>
          </p:cNvPicPr>
          <p:nvPr/>
        </p:nvPicPr>
        <p:blipFill rotWithShape="1">
          <a:blip r:embed="rId2">
            <a:extLst>
              <a:ext uri="{28A0092B-C50C-407E-A947-70E740481C1C}">
                <a14:useLocalDpi xmlns:a14="http://schemas.microsoft.com/office/drawing/2010/main" val="0"/>
              </a:ext>
            </a:extLst>
          </a:blip>
          <a:srcRect l="76314" t="10694" r="-4" b="10088"/>
          <a:stretch/>
        </p:blipFill>
        <p:spPr bwMode="auto">
          <a:xfrm>
            <a:off x="6588224" y="140645"/>
            <a:ext cx="2405337" cy="365598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447598" y="3831720"/>
            <a:ext cx="2765501" cy="307777"/>
          </a:xfrm>
          <a:prstGeom prst="rect">
            <a:avLst/>
          </a:prstGeom>
          <a:noFill/>
        </p:spPr>
        <p:txBody>
          <a:bodyPr wrap="none" rtlCol="0">
            <a:spAutoFit/>
          </a:bodyPr>
          <a:lstStyle/>
          <a:p>
            <a:r>
              <a:rPr lang="fr-FR" sz="1400" b="1" dirty="0">
                <a:latin typeface="Book Antiqua" panose="02040602050305030304" pitchFamily="18" charset="0"/>
              </a:rPr>
              <a:t>Sergine et Luc, Eveline et Erick</a:t>
            </a:r>
          </a:p>
        </p:txBody>
      </p:sp>
    </p:spTree>
    <p:extLst>
      <p:ext uri="{BB962C8B-B14F-4D97-AF65-F5344CB8AC3E}">
        <p14:creationId xmlns:p14="http://schemas.microsoft.com/office/powerpoint/2010/main" val="1280097211"/>
      </p:ext>
    </p:extLst>
  </p:cSld>
  <p:clrMapOvr>
    <a:masterClrMapping/>
  </p:clrMapOvr>
  <mc:AlternateContent xmlns:mc="http://schemas.openxmlformats.org/markup-compatibility/2006" xmlns:p14="http://schemas.microsoft.com/office/powerpoint/2010/main">
    <mc:Choice Requires="p14">
      <p:transition p14:dur="10">
        <p14:flash/>
      </p:transition>
    </mc:Choice>
    <mc:Fallback xmlns="">
      <p:transition>
        <p:fade/>
      </p:transition>
    </mc:Fallback>
  </mc:AlternateContent>
</p:sld>
</file>

<file path=ppt/theme/theme1.xml><?xml version="1.0" encoding="utf-8"?>
<a:theme xmlns:a="http://schemas.openxmlformats.org/drawingml/2006/main" name="Brin">
  <a:themeElements>
    <a:clrScheme name="Bri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2735</Words>
  <Application>Microsoft Office PowerPoint</Application>
  <PresentationFormat>Affichage à l'écran (16:10)</PresentationFormat>
  <Paragraphs>268</Paragraphs>
  <Slides>21</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Book Antiqua</vt:lpstr>
      <vt:lpstr>Calibri</vt:lpstr>
      <vt:lpstr>Century Gothic</vt:lpstr>
      <vt:lpstr>Footlight MT Light</vt:lpstr>
      <vt:lpstr>Segoe UI Historic</vt:lpstr>
      <vt:lpstr>STIX Two Text</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obaton</dc:creator>
  <cp:lastModifiedBy>dell</cp:lastModifiedBy>
  <cp:revision>3900</cp:revision>
  <cp:lastPrinted>2020-09-11T11:06:25Z</cp:lastPrinted>
  <dcterms:created xsi:type="dcterms:W3CDTF">2019-12-10T21:55:42Z</dcterms:created>
  <dcterms:modified xsi:type="dcterms:W3CDTF">2023-03-01T19:26:35Z</dcterms:modified>
</cp:coreProperties>
</file>